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21"/>
  </p:notesMasterIdLst>
  <p:handoutMasterIdLst>
    <p:handoutMasterId r:id="rId22"/>
  </p:handoutMasterIdLst>
  <p:sldIdLst>
    <p:sldId id="393" r:id="rId3"/>
    <p:sldId id="394" r:id="rId4"/>
    <p:sldId id="395" r:id="rId5"/>
    <p:sldId id="396" r:id="rId6"/>
    <p:sldId id="397" r:id="rId7"/>
    <p:sldId id="398" r:id="rId8"/>
    <p:sldId id="399" r:id="rId9"/>
    <p:sldId id="400" r:id="rId10"/>
    <p:sldId id="401" r:id="rId11"/>
    <p:sldId id="402" r:id="rId12"/>
    <p:sldId id="403" r:id="rId13"/>
    <p:sldId id="410" r:id="rId14"/>
    <p:sldId id="411" r:id="rId15"/>
    <p:sldId id="408" r:id="rId16"/>
    <p:sldId id="407" r:id="rId17"/>
    <p:sldId id="406" r:id="rId18"/>
    <p:sldId id="405" r:id="rId19"/>
    <p:sldId id="40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5329" userDrawn="1">
          <p15:clr>
            <a:srgbClr val="A4A3A4"/>
          </p15:clr>
        </p15:guide>
        <p15:guide id="3" orient="horz" pos="2296" userDrawn="1">
          <p15:clr>
            <a:srgbClr val="A4A3A4"/>
          </p15:clr>
        </p15:guide>
        <p15:guide id="4" pos="521" userDrawn="1">
          <p15:clr>
            <a:srgbClr val="A4A3A4"/>
          </p15:clr>
        </p15:guide>
        <p15:guide id="5" orient="horz" pos="9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5" autoAdjust="0"/>
    <p:restoredTop sz="59060" autoAdjust="0"/>
  </p:normalViewPr>
  <p:slideViewPr>
    <p:cSldViewPr>
      <p:cViewPr varScale="1">
        <p:scale>
          <a:sx n="106" d="100"/>
          <a:sy n="106" d="100"/>
        </p:scale>
        <p:origin x="1386" y="114"/>
      </p:cViewPr>
      <p:guideLst>
        <p:guide orient="horz" pos="572"/>
        <p:guide pos="5329"/>
        <p:guide orient="horz" pos="2296"/>
        <p:guide pos="521"/>
        <p:guide orient="horz" pos="981"/>
      </p:guideLst>
    </p:cSldViewPr>
  </p:slideViewPr>
  <p:outlineViewPr>
    <p:cViewPr>
      <p:scale>
        <a:sx n="33" d="100"/>
        <a:sy n="33" d="100"/>
      </p:scale>
      <p:origin x="0" y="-2910"/>
    </p:cViewPr>
  </p:outlineViewPr>
  <p:notesTextViewPr>
    <p:cViewPr>
      <p:scale>
        <a:sx n="100" d="100"/>
        <a:sy n="100" d="100"/>
      </p:scale>
      <p:origin x="0" y="0"/>
    </p:cViewPr>
  </p:notesTextViewPr>
  <p:sorterViewPr>
    <p:cViewPr>
      <p:scale>
        <a:sx n="100" d="100"/>
        <a:sy n="100" d="100"/>
      </p:scale>
      <p:origin x="0" y="-234"/>
    </p:cViewPr>
  </p:sorterViewPr>
  <p:notesViewPr>
    <p:cSldViewPr>
      <p:cViewPr varScale="1">
        <p:scale>
          <a:sx n="61" d="100"/>
          <a:sy n="61" d="100"/>
        </p:scale>
        <p:origin x="274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E9C07-5ECE-44C2-A9F7-F8A6B705148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B72529E-C8C2-44F3-8E43-988EE8868A95}">
      <dgm:prSet/>
      <dgm:spPr/>
      <dgm:t>
        <a:bodyPr/>
        <a:lstStyle/>
        <a:p>
          <a:r>
            <a:rPr lang="en-AU" dirty="0"/>
            <a:t>The safety and health of all people working at Echo Marine Group is important to the company’s general beliefs and values.</a:t>
          </a:r>
          <a:endParaRPr lang="en-US" dirty="0"/>
        </a:p>
      </dgm:t>
    </dgm:pt>
    <dgm:pt modelId="{78BB37A0-83FB-4D47-96EC-DEEEB9AA1685}" type="parTrans" cxnId="{1AD80107-5083-4662-97EF-92BBD1647311}">
      <dgm:prSet/>
      <dgm:spPr/>
      <dgm:t>
        <a:bodyPr/>
        <a:lstStyle/>
        <a:p>
          <a:endParaRPr lang="en-US"/>
        </a:p>
      </dgm:t>
    </dgm:pt>
    <dgm:pt modelId="{0F95F269-FFA3-4FF7-9EAB-4248488658C3}" type="sibTrans" cxnId="{1AD80107-5083-4662-97EF-92BBD1647311}">
      <dgm:prSet/>
      <dgm:spPr/>
      <dgm:t>
        <a:bodyPr/>
        <a:lstStyle/>
        <a:p>
          <a:endParaRPr lang="en-US"/>
        </a:p>
      </dgm:t>
    </dgm:pt>
    <dgm:pt modelId="{0848D8F2-03C5-4FE3-BA5D-7C0B23665B0E}">
      <dgm:prSet/>
      <dgm:spPr/>
      <dgm:t>
        <a:bodyPr/>
        <a:lstStyle/>
        <a:p>
          <a:r>
            <a:rPr lang="en-AU" dirty="0"/>
            <a:t>This induction is for all Echo Marine Group employees, our tenants and their employees, contractors and visitors who will be working or visiting Echo Marine Group in Henderson. </a:t>
          </a:r>
          <a:endParaRPr lang="en-US" dirty="0"/>
        </a:p>
      </dgm:t>
    </dgm:pt>
    <dgm:pt modelId="{0F49EB1A-6DB7-46E9-BA02-234ECEF2B694}" type="parTrans" cxnId="{99F88605-D615-4A8F-8E99-E429DBD0B8CB}">
      <dgm:prSet/>
      <dgm:spPr/>
      <dgm:t>
        <a:bodyPr/>
        <a:lstStyle/>
        <a:p>
          <a:endParaRPr lang="en-US"/>
        </a:p>
      </dgm:t>
    </dgm:pt>
    <dgm:pt modelId="{D548D46A-CCA9-466D-BC05-734BA59756B6}" type="sibTrans" cxnId="{99F88605-D615-4A8F-8E99-E429DBD0B8CB}">
      <dgm:prSet/>
      <dgm:spPr/>
      <dgm:t>
        <a:bodyPr/>
        <a:lstStyle/>
        <a:p>
          <a:endParaRPr lang="en-US"/>
        </a:p>
      </dgm:t>
    </dgm:pt>
    <dgm:pt modelId="{BD2EA38C-6744-4313-BEF7-0F4E3DE5FC2E}">
      <dgm:prSet/>
      <dgm:spPr/>
      <dgm:t>
        <a:bodyPr/>
        <a:lstStyle/>
        <a:p>
          <a:r>
            <a:rPr lang="en-AU" dirty="0"/>
            <a:t>On arrival at Echo Marine Group, you will need to present your AMC CUF Security Access Pass to the security guard. Visitors, contractors and guests are required to sign in and out. Employees clock in and out via the payroll time clock.</a:t>
          </a:r>
          <a:endParaRPr lang="en-US" dirty="0"/>
        </a:p>
      </dgm:t>
    </dgm:pt>
    <dgm:pt modelId="{C47F4A2C-961F-49FB-8729-10EDC45689DA}" type="parTrans" cxnId="{A147D946-7573-422D-BCBC-F0B46C126939}">
      <dgm:prSet/>
      <dgm:spPr/>
      <dgm:t>
        <a:bodyPr/>
        <a:lstStyle/>
        <a:p>
          <a:endParaRPr lang="en-US"/>
        </a:p>
      </dgm:t>
    </dgm:pt>
    <dgm:pt modelId="{5939DACA-3F9F-4ECE-A748-B1B91E2D9371}" type="sibTrans" cxnId="{A147D946-7573-422D-BCBC-F0B46C126939}">
      <dgm:prSet/>
      <dgm:spPr/>
      <dgm:t>
        <a:bodyPr/>
        <a:lstStyle/>
        <a:p>
          <a:endParaRPr lang="en-US"/>
        </a:p>
      </dgm:t>
    </dgm:pt>
    <dgm:pt modelId="{1D2A95AA-1958-4F87-B648-9F8BBF346621}">
      <dgm:prSet/>
      <dgm:spPr/>
      <dgm:t>
        <a:bodyPr/>
        <a:lstStyle/>
        <a:p>
          <a:br>
            <a:rPr lang="en-AU"/>
          </a:br>
          <a:endParaRPr lang="en-US" dirty="0"/>
        </a:p>
      </dgm:t>
    </dgm:pt>
    <dgm:pt modelId="{929C0284-C41D-45D8-BE70-9F4CCC63CBE6}" type="parTrans" cxnId="{9D7144CB-5EA9-4D85-9A79-A58CAC9698CA}">
      <dgm:prSet/>
      <dgm:spPr/>
      <dgm:t>
        <a:bodyPr/>
        <a:lstStyle/>
        <a:p>
          <a:endParaRPr lang="en-US"/>
        </a:p>
      </dgm:t>
    </dgm:pt>
    <dgm:pt modelId="{224FB154-FC49-4981-B1BC-2B2D97E02E96}" type="sibTrans" cxnId="{9D7144CB-5EA9-4D85-9A79-A58CAC9698CA}">
      <dgm:prSet/>
      <dgm:spPr/>
      <dgm:t>
        <a:bodyPr/>
        <a:lstStyle/>
        <a:p>
          <a:endParaRPr lang="en-US"/>
        </a:p>
      </dgm:t>
    </dgm:pt>
    <dgm:pt modelId="{BB2E6EB7-CB5C-44E4-9882-C8718D665942}" type="pres">
      <dgm:prSet presAssocID="{BCCE9C07-5ECE-44C2-A9F7-F8A6B705148D}" presName="vert0" presStyleCnt="0">
        <dgm:presLayoutVars>
          <dgm:dir/>
          <dgm:animOne val="branch"/>
          <dgm:animLvl val="lvl"/>
        </dgm:presLayoutVars>
      </dgm:prSet>
      <dgm:spPr/>
    </dgm:pt>
    <dgm:pt modelId="{2442A7E4-AC84-4FE2-8020-C0D4E7A1B556}" type="pres">
      <dgm:prSet presAssocID="{6B72529E-C8C2-44F3-8E43-988EE8868A95}" presName="thickLine" presStyleLbl="alignNode1" presStyleIdx="0" presStyleCnt="4"/>
      <dgm:spPr/>
    </dgm:pt>
    <dgm:pt modelId="{A837B186-6488-4785-90CE-4E9F7C02674E}" type="pres">
      <dgm:prSet presAssocID="{6B72529E-C8C2-44F3-8E43-988EE8868A95}" presName="horz1" presStyleCnt="0"/>
      <dgm:spPr/>
    </dgm:pt>
    <dgm:pt modelId="{7567316A-65E0-4B6E-AFB9-69B178B9DCAF}" type="pres">
      <dgm:prSet presAssocID="{6B72529E-C8C2-44F3-8E43-988EE8868A95}" presName="tx1" presStyleLbl="revTx" presStyleIdx="0" presStyleCnt="4"/>
      <dgm:spPr/>
    </dgm:pt>
    <dgm:pt modelId="{47CC4AA2-05BF-4A73-A7CA-FD39FA60B925}" type="pres">
      <dgm:prSet presAssocID="{6B72529E-C8C2-44F3-8E43-988EE8868A95}" presName="vert1" presStyleCnt="0"/>
      <dgm:spPr/>
    </dgm:pt>
    <dgm:pt modelId="{19A2D22E-CF32-4B7E-AB5E-7220C0907830}" type="pres">
      <dgm:prSet presAssocID="{0848D8F2-03C5-4FE3-BA5D-7C0B23665B0E}" presName="thickLine" presStyleLbl="alignNode1" presStyleIdx="1" presStyleCnt="4"/>
      <dgm:spPr/>
    </dgm:pt>
    <dgm:pt modelId="{71CFF714-5B5E-4789-8968-ED9289EE578C}" type="pres">
      <dgm:prSet presAssocID="{0848D8F2-03C5-4FE3-BA5D-7C0B23665B0E}" presName="horz1" presStyleCnt="0"/>
      <dgm:spPr/>
    </dgm:pt>
    <dgm:pt modelId="{2F32F7D7-62E5-46DC-984E-7DADF11B3197}" type="pres">
      <dgm:prSet presAssocID="{0848D8F2-03C5-4FE3-BA5D-7C0B23665B0E}" presName="tx1" presStyleLbl="revTx" presStyleIdx="1" presStyleCnt="4"/>
      <dgm:spPr/>
    </dgm:pt>
    <dgm:pt modelId="{CE09AF95-5451-4C1D-8D20-86125F9499F5}" type="pres">
      <dgm:prSet presAssocID="{0848D8F2-03C5-4FE3-BA5D-7C0B23665B0E}" presName="vert1" presStyleCnt="0"/>
      <dgm:spPr/>
    </dgm:pt>
    <dgm:pt modelId="{FA120E5A-2095-4A64-9990-DB954CF33416}" type="pres">
      <dgm:prSet presAssocID="{BD2EA38C-6744-4313-BEF7-0F4E3DE5FC2E}" presName="thickLine" presStyleLbl="alignNode1" presStyleIdx="2" presStyleCnt="4"/>
      <dgm:spPr/>
    </dgm:pt>
    <dgm:pt modelId="{DA7E044E-C823-4419-BB67-C8EB049A1A56}" type="pres">
      <dgm:prSet presAssocID="{BD2EA38C-6744-4313-BEF7-0F4E3DE5FC2E}" presName="horz1" presStyleCnt="0"/>
      <dgm:spPr/>
    </dgm:pt>
    <dgm:pt modelId="{C05B3E2B-EB6A-4DA1-9244-20CD5C14B118}" type="pres">
      <dgm:prSet presAssocID="{BD2EA38C-6744-4313-BEF7-0F4E3DE5FC2E}" presName="tx1" presStyleLbl="revTx" presStyleIdx="2" presStyleCnt="4"/>
      <dgm:spPr/>
    </dgm:pt>
    <dgm:pt modelId="{66D9F2B1-AF91-4F78-99BF-4B82F641D195}" type="pres">
      <dgm:prSet presAssocID="{BD2EA38C-6744-4313-BEF7-0F4E3DE5FC2E}" presName="vert1" presStyleCnt="0"/>
      <dgm:spPr/>
    </dgm:pt>
    <dgm:pt modelId="{E7EABB3F-4716-4BFC-9901-59F56CE183E7}" type="pres">
      <dgm:prSet presAssocID="{1D2A95AA-1958-4F87-B648-9F8BBF346621}" presName="thickLine" presStyleLbl="alignNode1" presStyleIdx="3" presStyleCnt="4"/>
      <dgm:spPr/>
    </dgm:pt>
    <dgm:pt modelId="{748F4B33-22F9-4DEE-BB9B-85B1C1656E6E}" type="pres">
      <dgm:prSet presAssocID="{1D2A95AA-1958-4F87-B648-9F8BBF346621}" presName="horz1" presStyleCnt="0"/>
      <dgm:spPr/>
    </dgm:pt>
    <dgm:pt modelId="{694BBCBA-A865-4AB9-B4F6-EF277C934164}" type="pres">
      <dgm:prSet presAssocID="{1D2A95AA-1958-4F87-B648-9F8BBF346621}" presName="tx1" presStyleLbl="revTx" presStyleIdx="3" presStyleCnt="4"/>
      <dgm:spPr/>
    </dgm:pt>
    <dgm:pt modelId="{1E8A3990-B594-4452-A70F-65961CA79782}" type="pres">
      <dgm:prSet presAssocID="{1D2A95AA-1958-4F87-B648-9F8BBF346621}" presName="vert1" presStyleCnt="0"/>
      <dgm:spPr/>
    </dgm:pt>
  </dgm:ptLst>
  <dgm:cxnLst>
    <dgm:cxn modelId="{18290D01-3329-4237-9EE3-BDDADD7EBD95}" type="presOf" srcId="{0848D8F2-03C5-4FE3-BA5D-7C0B23665B0E}" destId="{2F32F7D7-62E5-46DC-984E-7DADF11B3197}" srcOrd="0" destOrd="0" presId="urn:microsoft.com/office/officeart/2008/layout/LinedList"/>
    <dgm:cxn modelId="{99F88605-D615-4A8F-8E99-E429DBD0B8CB}" srcId="{BCCE9C07-5ECE-44C2-A9F7-F8A6B705148D}" destId="{0848D8F2-03C5-4FE3-BA5D-7C0B23665B0E}" srcOrd="1" destOrd="0" parTransId="{0F49EB1A-6DB7-46E9-BA02-234ECEF2B694}" sibTransId="{D548D46A-CCA9-466D-BC05-734BA59756B6}"/>
    <dgm:cxn modelId="{1AD80107-5083-4662-97EF-92BBD1647311}" srcId="{BCCE9C07-5ECE-44C2-A9F7-F8A6B705148D}" destId="{6B72529E-C8C2-44F3-8E43-988EE8868A95}" srcOrd="0" destOrd="0" parTransId="{78BB37A0-83FB-4D47-96EC-DEEEB9AA1685}" sibTransId="{0F95F269-FFA3-4FF7-9EAB-4248488658C3}"/>
    <dgm:cxn modelId="{6A19861B-F268-4568-94AD-CB0B53CE22DA}" type="presOf" srcId="{1D2A95AA-1958-4F87-B648-9F8BBF346621}" destId="{694BBCBA-A865-4AB9-B4F6-EF277C934164}" srcOrd="0" destOrd="0" presId="urn:microsoft.com/office/officeart/2008/layout/LinedList"/>
    <dgm:cxn modelId="{F8AFAC1F-F8E1-44D6-92A6-A5839BAF4D8F}" type="presOf" srcId="{6B72529E-C8C2-44F3-8E43-988EE8868A95}" destId="{7567316A-65E0-4B6E-AFB9-69B178B9DCAF}" srcOrd="0" destOrd="0" presId="urn:microsoft.com/office/officeart/2008/layout/LinedList"/>
    <dgm:cxn modelId="{A147D946-7573-422D-BCBC-F0B46C126939}" srcId="{BCCE9C07-5ECE-44C2-A9F7-F8A6B705148D}" destId="{BD2EA38C-6744-4313-BEF7-0F4E3DE5FC2E}" srcOrd="2" destOrd="0" parTransId="{C47F4A2C-961F-49FB-8729-10EDC45689DA}" sibTransId="{5939DACA-3F9F-4ECE-A748-B1B91E2D9371}"/>
    <dgm:cxn modelId="{92EABD9D-B19C-4F47-8B14-963893830B5C}" type="presOf" srcId="{BCCE9C07-5ECE-44C2-A9F7-F8A6B705148D}" destId="{BB2E6EB7-CB5C-44E4-9882-C8718D665942}" srcOrd="0" destOrd="0" presId="urn:microsoft.com/office/officeart/2008/layout/LinedList"/>
    <dgm:cxn modelId="{9D7144CB-5EA9-4D85-9A79-A58CAC9698CA}" srcId="{BCCE9C07-5ECE-44C2-A9F7-F8A6B705148D}" destId="{1D2A95AA-1958-4F87-B648-9F8BBF346621}" srcOrd="3" destOrd="0" parTransId="{929C0284-C41D-45D8-BE70-9F4CCC63CBE6}" sibTransId="{224FB154-FC49-4981-B1BC-2B2D97E02E96}"/>
    <dgm:cxn modelId="{E75AF2CC-8F7A-45D0-9E13-833BF8CC150A}" type="presOf" srcId="{BD2EA38C-6744-4313-BEF7-0F4E3DE5FC2E}" destId="{C05B3E2B-EB6A-4DA1-9244-20CD5C14B118}" srcOrd="0" destOrd="0" presId="urn:microsoft.com/office/officeart/2008/layout/LinedList"/>
    <dgm:cxn modelId="{0C441A61-47E0-4920-9651-A8BE6013788B}" type="presParOf" srcId="{BB2E6EB7-CB5C-44E4-9882-C8718D665942}" destId="{2442A7E4-AC84-4FE2-8020-C0D4E7A1B556}" srcOrd="0" destOrd="0" presId="urn:microsoft.com/office/officeart/2008/layout/LinedList"/>
    <dgm:cxn modelId="{977931A4-E939-49DF-8371-26CA5DCA44BF}" type="presParOf" srcId="{BB2E6EB7-CB5C-44E4-9882-C8718D665942}" destId="{A837B186-6488-4785-90CE-4E9F7C02674E}" srcOrd="1" destOrd="0" presId="urn:microsoft.com/office/officeart/2008/layout/LinedList"/>
    <dgm:cxn modelId="{48AECFA6-B602-4034-891A-34741AD67AFA}" type="presParOf" srcId="{A837B186-6488-4785-90CE-4E9F7C02674E}" destId="{7567316A-65E0-4B6E-AFB9-69B178B9DCAF}" srcOrd="0" destOrd="0" presId="urn:microsoft.com/office/officeart/2008/layout/LinedList"/>
    <dgm:cxn modelId="{B5156CF1-6877-4DD1-B3B5-75F579C6C51A}" type="presParOf" srcId="{A837B186-6488-4785-90CE-4E9F7C02674E}" destId="{47CC4AA2-05BF-4A73-A7CA-FD39FA60B925}" srcOrd="1" destOrd="0" presId="urn:microsoft.com/office/officeart/2008/layout/LinedList"/>
    <dgm:cxn modelId="{338A1F98-2FD0-403E-9311-BEC8430BD63E}" type="presParOf" srcId="{BB2E6EB7-CB5C-44E4-9882-C8718D665942}" destId="{19A2D22E-CF32-4B7E-AB5E-7220C0907830}" srcOrd="2" destOrd="0" presId="urn:microsoft.com/office/officeart/2008/layout/LinedList"/>
    <dgm:cxn modelId="{0E853EEA-267F-45E6-BD0E-89739495CE6A}" type="presParOf" srcId="{BB2E6EB7-CB5C-44E4-9882-C8718D665942}" destId="{71CFF714-5B5E-4789-8968-ED9289EE578C}" srcOrd="3" destOrd="0" presId="urn:microsoft.com/office/officeart/2008/layout/LinedList"/>
    <dgm:cxn modelId="{B883202D-50C9-4653-B5A7-C88076C8CE63}" type="presParOf" srcId="{71CFF714-5B5E-4789-8968-ED9289EE578C}" destId="{2F32F7D7-62E5-46DC-984E-7DADF11B3197}" srcOrd="0" destOrd="0" presId="urn:microsoft.com/office/officeart/2008/layout/LinedList"/>
    <dgm:cxn modelId="{1D8A374F-A82C-430A-B0AE-A4B4B017709F}" type="presParOf" srcId="{71CFF714-5B5E-4789-8968-ED9289EE578C}" destId="{CE09AF95-5451-4C1D-8D20-86125F9499F5}" srcOrd="1" destOrd="0" presId="urn:microsoft.com/office/officeart/2008/layout/LinedList"/>
    <dgm:cxn modelId="{752BFC9E-E490-4F66-AB11-1865A5A3E684}" type="presParOf" srcId="{BB2E6EB7-CB5C-44E4-9882-C8718D665942}" destId="{FA120E5A-2095-4A64-9990-DB954CF33416}" srcOrd="4" destOrd="0" presId="urn:microsoft.com/office/officeart/2008/layout/LinedList"/>
    <dgm:cxn modelId="{2C55966C-1F4E-48BE-8498-714CB9118FA2}" type="presParOf" srcId="{BB2E6EB7-CB5C-44E4-9882-C8718D665942}" destId="{DA7E044E-C823-4419-BB67-C8EB049A1A56}" srcOrd="5" destOrd="0" presId="urn:microsoft.com/office/officeart/2008/layout/LinedList"/>
    <dgm:cxn modelId="{ED218914-99AD-4C2A-912C-8A4D6BB3D903}" type="presParOf" srcId="{DA7E044E-C823-4419-BB67-C8EB049A1A56}" destId="{C05B3E2B-EB6A-4DA1-9244-20CD5C14B118}" srcOrd="0" destOrd="0" presId="urn:microsoft.com/office/officeart/2008/layout/LinedList"/>
    <dgm:cxn modelId="{978FD181-EA4E-44CB-B335-647837A8FD12}" type="presParOf" srcId="{DA7E044E-C823-4419-BB67-C8EB049A1A56}" destId="{66D9F2B1-AF91-4F78-99BF-4B82F641D195}" srcOrd="1" destOrd="0" presId="urn:microsoft.com/office/officeart/2008/layout/LinedList"/>
    <dgm:cxn modelId="{EFFCDC3A-1D67-42B8-96A6-892020AEDD87}" type="presParOf" srcId="{BB2E6EB7-CB5C-44E4-9882-C8718D665942}" destId="{E7EABB3F-4716-4BFC-9901-59F56CE183E7}" srcOrd="6" destOrd="0" presId="urn:microsoft.com/office/officeart/2008/layout/LinedList"/>
    <dgm:cxn modelId="{F24BD5D8-AEB6-4DC3-ADC9-D832F93AE981}" type="presParOf" srcId="{BB2E6EB7-CB5C-44E4-9882-C8718D665942}" destId="{748F4B33-22F9-4DEE-BB9B-85B1C1656E6E}" srcOrd="7" destOrd="0" presId="urn:microsoft.com/office/officeart/2008/layout/LinedList"/>
    <dgm:cxn modelId="{3C648B0F-9E46-4439-A673-A1DB46EC091E}" type="presParOf" srcId="{748F4B33-22F9-4DEE-BB9B-85B1C1656E6E}" destId="{694BBCBA-A865-4AB9-B4F6-EF277C934164}" srcOrd="0" destOrd="0" presId="urn:microsoft.com/office/officeart/2008/layout/LinedList"/>
    <dgm:cxn modelId="{9FB1003E-71B5-4312-BA7B-E71E105B899A}" type="presParOf" srcId="{748F4B33-22F9-4DEE-BB9B-85B1C1656E6E}" destId="{1E8A3990-B594-4452-A70F-65961CA7978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7E72A5-A616-4575-96E2-1A957FBBC48F}" type="doc">
      <dgm:prSet loTypeId="urn:microsoft.com/office/officeart/2005/8/layout/cycle1" loCatId="cycle" qsTypeId="urn:microsoft.com/office/officeart/2005/8/quickstyle/simple1" qsCatId="simple" csTypeId="urn:microsoft.com/office/officeart/2005/8/colors/accent1_2" csCatId="accent1"/>
      <dgm:spPr/>
      <dgm:t>
        <a:bodyPr/>
        <a:lstStyle/>
        <a:p>
          <a:endParaRPr lang="en-US"/>
        </a:p>
      </dgm:t>
    </dgm:pt>
    <dgm:pt modelId="{F29F5E4C-AB30-4677-B7EB-61BFB96649AF}">
      <dgm:prSet/>
      <dgm:spPr/>
      <dgm:t>
        <a:bodyPr/>
        <a:lstStyle/>
        <a:p>
          <a:r>
            <a:rPr lang="en-AU"/>
            <a:t>All hazardous substances are to be stored safely</a:t>
          </a:r>
          <a:endParaRPr lang="en-US"/>
        </a:p>
      </dgm:t>
    </dgm:pt>
    <dgm:pt modelId="{80C2214B-A95F-4A98-A6A3-EB416C2C344A}" type="parTrans" cxnId="{45FDFCEF-8F86-465B-BA73-C1AF339EF109}">
      <dgm:prSet/>
      <dgm:spPr/>
      <dgm:t>
        <a:bodyPr/>
        <a:lstStyle/>
        <a:p>
          <a:endParaRPr lang="en-US"/>
        </a:p>
      </dgm:t>
    </dgm:pt>
    <dgm:pt modelId="{DC78F19A-5D65-4DE2-A066-9B342A1FAC22}" type="sibTrans" cxnId="{45FDFCEF-8F86-465B-BA73-C1AF339EF109}">
      <dgm:prSet/>
      <dgm:spPr/>
      <dgm:t>
        <a:bodyPr/>
        <a:lstStyle/>
        <a:p>
          <a:endParaRPr lang="en-US"/>
        </a:p>
      </dgm:t>
    </dgm:pt>
    <dgm:pt modelId="{D1813426-BED5-436B-9086-011C9B9ADF70}">
      <dgm:prSet/>
      <dgm:spPr/>
      <dgm:t>
        <a:bodyPr/>
        <a:lstStyle/>
        <a:p>
          <a:r>
            <a:rPr lang="en-AU" dirty="0"/>
            <a:t>All hazardous substances brought onsite are required to have a valid Safety Data Sheet (less than 5 years old with an Australian emergency contact) and a copy is to be supplied to EMG</a:t>
          </a:r>
          <a:endParaRPr lang="en-US" dirty="0"/>
        </a:p>
      </dgm:t>
    </dgm:pt>
    <dgm:pt modelId="{4FC8E501-2C40-465D-860A-9810B2A7DFB2}" type="parTrans" cxnId="{776F7801-EE15-4E31-8772-ACC9285840D8}">
      <dgm:prSet/>
      <dgm:spPr/>
      <dgm:t>
        <a:bodyPr/>
        <a:lstStyle/>
        <a:p>
          <a:endParaRPr lang="en-US"/>
        </a:p>
      </dgm:t>
    </dgm:pt>
    <dgm:pt modelId="{F25AC754-A252-4DB3-9227-C62B7B29905C}" type="sibTrans" cxnId="{776F7801-EE15-4E31-8772-ACC9285840D8}">
      <dgm:prSet/>
      <dgm:spPr/>
      <dgm:t>
        <a:bodyPr/>
        <a:lstStyle/>
        <a:p>
          <a:endParaRPr lang="en-US"/>
        </a:p>
      </dgm:t>
    </dgm:pt>
    <dgm:pt modelId="{546A00B1-D04C-4F42-82A7-8C833DD615B1}">
      <dgm:prSet/>
      <dgm:spPr/>
      <dgm:t>
        <a:bodyPr/>
        <a:lstStyle/>
        <a:p>
          <a:r>
            <a:rPr lang="en-AU"/>
            <a:t>All contractors and vessels must maintain a Chemical Register and submit a copy (or updated copy) to EMG any time chemicals are bought onsite</a:t>
          </a:r>
          <a:endParaRPr lang="en-US"/>
        </a:p>
      </dgm:t>
    </dgm:pt>
    <dgm:pt modelId="{9597E70E-163E-4CC5-A6A1-301D74B9B4B3}" type="parTrans" cxnId="{F92FF53E-A93A-46A2-8827-14E087B03CD3}">
      <dgm:prSet/>
      <dgm:spPr/>
      <dgm:t>
        <a:bodyPr/>
        <a:lstStyle/>
        <a:p>
          <a:endParaRPr lang="en-US"/>
        </a:p>
      </dgm:t>
    </dgm:pt>
    <dgm:pt modelId="{33D0D6F4-75FD-4A80-B0F4-C3CCDDD7F009}" type="sibTrans" cxnId="{F92FF53E-A93A-46A2-8827-14E087B03CD3}">
      <dgm:prSet/>
      <dgm:spPr/>
      <dgm:t>
        <a:bodyPr/>
        <a:lstStyle/>
        <a:p>
          <a:endParaRPr lang="en-US"/>
        </a:p>
      </dgm:t>
    </dgm:pt>
    <dgm:pt modelId="{D46C1B6B-BE13-4578-8982-E34AD4D03417}">
      <dgm:prSet/>
      <dgm:spPr/>
      <dgm:t>
        <a:bodyPr/>
        <a:lstStyle/>
        <a:p>
          <a:r>
            <a:rPr lang="en-AU"/>
            <a:t>Any spill is to be reported to the Production Manager within 10 minutes</a:t>
          </a:r>
          <a:endParaRPr lang="en-US"/>
        </a:p>
      </dgm:t>
    </dgm:pt>
    <dgm:pt modelId="{7508EEA3-DFDA-4347-8143-18B096982434}" type="parTrans" cxnId="{3B99797A-3799-48B6-A314-3B92A7AF8A85}">
      <dgm:prSet/>
      <dgm:spPr/>
      <dgm:t>
        <a:bodyPr/>
        <a:lstStyle/>
        <a:p>
          <a:endParaRPr lang="en-US"/>
        </a:p>
      </dgm:t>
    </dgm:pt>
    <dgm:pt modelId="{078FCDFC-4270-44BA-B555-2A306661F1B5}" type="sibTrans" cxnId="{3B99797A-3799-48B6-A314-3B92A7AF8A85}">
      <dgm:prSet/>
      <dgm:spPr/>
      <dgm:t>
        <a:bodyPr/>
        <a:lstStyle/>
        <a:p>
          <a:endParaRPr lang="en-US"/>
        </a:p>
      </dgm:t>
    </dgm:pt>
    <dgm:pt modelId="{CA211731-6975-49A5-97BD-2581501C1B1B}">
      <dgm:prSet/>
      <dgm:spPr/>
      <dgm:t>
        <a:bodyPr/>
        <a:lstStyle/>
        <a:p>
          <a:r>
            <a:rPr lang="en-AU"/>
            <a:t>Any hazardous substance bought onsite by a contractor are to be removed at the completion of works. </a:t>
          </a:r>
          <a:endParaRPr lang="en-US"/>
        </a:p>
      </dgm:t>
    </dgm:pt>
    <dgm:pt modelId="{EB78C08D-1455-4C6F-B803-B6C1FE24C777}" type="parTrans" cxnId="{84B16E4C-580F-4999-A2CE-4B5F2E5964C3}">
      <dgm:prSet/>
      <dgm:spPr/>
      <dgm:t>
        <a:bodyPr/>
        <a:lstStyle/>
        <a:p>
          <a:endParaRPr lang="en-US"/>
        </a:p>
      </dgm:t>
    </dgm:pt>
    <dgm:pt modelId="{0D548703-C626-4C66-87FA-A8CC45F7FD47}" type="sibTrans" cxnId="{84B16E4C-580F-4999-A2CE-4B5F2E5964C3}">
      <dgm:prSet/>
      <dgm:spPr/>
      <dgm:t>
        <a:bodyPr/>
        <a:lstStyle/>
        <a:p>
          <a:endParaRPr lang="en-US"/>
        </a:p>
      </dgm:t>
    </dgm:pt>
    <dgm:pt modelId="{C929013D-8CFC-4389-8196-8B0D5B0C49BC}" type="pres">
      <dgm:prSet presAssocID="{BF7E72A5-A616-4575-96E2-1A957FBBC48F}" presName="cycle" presStyleCnt="0">
        <dgm:presLayoutVars>
          <dgm:dir/>
          <dgm:resizeHandles val="exact"/>
        </dgm:presLayoutVars>
      </dgm:prSet>
      <dgm:spPr/>
    </dgm:pt>
    <dgm:pt modelId="{AFB4B643-BCB2-45E3-9CC1-CCBCD9CC7CC7}" type="pres">
      <dgm:prSet presAssocID="{F29F5E4C-AB30-4677-B7EB-61BFB96649AF}" presName="dummy" presStyleCnt="0"/>
      <dgm:spPr/>
    </dgm:pt>
    <dgm:pt modelId="{2F2E6213-47C0-4AAD-A299-EF0C79F893A3}" type="pres">
      <dgm:prSet presAssocID="{F29F5E4C-AB30-4677-B7EB-61BFB96649AF}" presName="node" presStyleLbl="revTx" presStyleIdx="0" presStyleCnt="5">
        <dgm:presLayoutVars>
          <dgm:bulletEnabled val="1"/>
        </dgm:presLayoutVars>
      </dgm:prSet>
      <dgm:spPr/>
    </dgm:pt>
    <dgm:pt modelId="{706B2C15-B059-4D80-8E2D-E54CC73E3947}" type="pres">
      <dgm:prSet presAssocID="{DC78F19A-5D65-4DE2-A066-9B342A1FAC22}" presName="sibTrans" presStyleLbl="node1" presStyleIdx="0" presStyleCnt="5"/>
      <dgm:spPr/>
    </dgm:pt>
    <dgm:pt modelId="{245007D2-9538-4D34-BEE1-296B4055EBF5}" type="pres">
      <dgm:prSet presAssocID="{D1813426-BED5-436B-9086-011C9B9ADF70}" presName="dummy" presStyleCnt="0"/>
      <dgm:spPr/>
    </dgm:pt>
    <dgm:pt modelId="{8F18C23F-B14F-432F-925E-18C5A1BAB540}" type="pres">
      <dgm:prSet presAssocID="{D1813426-BED5-436B-9086-011C9B9ADF70}" presName="node" presStyleLbl="revTx" presStyleIdx="1" presStyleCnt="5">
        <dgm:presLayoutVars>
          <dgm:bulletEnabled val="1"/>
        </dgm:presLayoutVars>
      </dgm:prSet>
      <dgm:spPr/>
    </dgm:pt>
    <dgm:pt modelId="{A824CCAA-4C4D-43A1-B1F4-D963C63462F8}" type="pres">
      <dgm:prSet presAssocID="{F25AC754-A252-4DB3-9227-C62B7B29905C}" presName="sibTrans" presStyleLbl="node1" presStyleIdx="1" presStyleCnt="5"/>
      <dgm:spPr/>
    </dgm:pt>
    <dgm:pt modelId="{C5D60525-93D2-4831-8C21-F7424124A364}" type="pres">
      <dgm:prSet presAssocID="{546A00B1-D04C-4F42-82A7-8C833DD615B1}" presName="dummy" presStyleCnt="0"/>
      <dgm:spPr/>
    </dgm:pt>
    <dgm:pt modelId="{C6635C02-A225-4343-A021-8E7EC8FB32FC}" type="pres">
      <dgm:prSet presAssocID="{546A00B1-D04C-4F42-82A7-8C833DD615B1}" presName="node" presStyleLbl="revTx" presStyleIdx="2" presStyleCnt="5">
        <dgm:presLayoutVars>
          <dgm:bulletEnabled val="1"/>
        </dgm:presLayoutVars>
      </dgm:prSet>
      <dgm:spPr/>
    </dgm:pt>
    <dgm:pt modelId="{F9EA3D1A-8B1F-4AED-BBEB-92F5C0140149}" type="pres">
      <dgm:prSet presAssocID="{33D0D6F4-75FD-4A80-B0F4-C3CCDDD7F009}" presName="sibTrans" presStyleLbl="node1" presStyleIdx="2" presStyleCnt="5"/>
      <dgm:spPr/>
    </dgm:pt>
    <dgm:pt modelId="{B45C904A-0738-4EAD-9B11-8FEFA25A7A84}" type="pres">
      <dgm:prSet presAssocID="{D46C1B6B-BE13-4578-8982-E34AD4D03417}" presName="dummy" presStyleCnt="0"/>
      <dgm:spPr/>
    </dgm:pt>
    <dgm:pt modelId="{99A2973F-D473-4539-BFCF-B824EBDE1FD9}" type="pres">
      <dgm:prSet presAssocID="{D46C1B6B-BE13-4578-8982-E34AD4D03417}" presName="node" presStyleLbl="revTx" presStyleIdx="3" presStyleCnt="5">
        <dgm:presLayoutVars>
          <dgm:bulletEnabled val="1"/>
        </dgm:presLayoutVars>
      </dgm:prSet>
      <dgm:spPr/>
    </dgm:pt>
    <dgm:pt modelId="{1D9193EB-D027-4D4A-B6EE-E83838F0DDBC}" type="pres">
      <dgm:prSet presAssocID="{078FCDFC-4270-44BA-B555-2A306661F1B5}" presName="sibTrans" presStyleLbl="node1" presStyleIdx="3" presStyleCnt="5"/>
      <dgm:spPr/>
    </dgm:pt>
    <dgm:pt modelId="{F1B6B5F7-EF73-40CB-8158-D32F6B86F0DB}" type="pres">
      <dgm:prSet presAssocID="{CA211731-6975-49A5-97BD-2581501C1B1B}" presName="dummy" presStyleCnt="0"/>
      <dgm:spPr/>
    </dgm:pt>
    <dgm:pt modelId="{61609C57-F9ED-4589-801C-B209A5AB1ECB}" type="pres">
      <dgm:prSet presAssocID="{CA211731-6975-49A5-97BD-2581501C1B1B}" presName="node" presStyleLbl="revTx" presStyleIdx="4" presStyleCnt="5">
        <dgm:presLayoutVars>
          <dgm:bulletEnabled val="1"/>
        </dgm:presLayoutVars>
      </dgm:prSet>
      <dgm:spPr/>
    </dgm:pt>
    <dgm:pt modelId="{EED71A0B-55B0-4AA9-A6CB-2D71E8E67991}" type="pres">
      <dgm:prSet presAssocID="{0D548703-C626-4C66-87FA-A8CC45F7FD47}" presName="sibTrans" presStyleLbl="node1" presStyleIdx="4" presStyleCnt="5"/>
      <dgm:spPr/>
    </dgm:pt>
  </dgm:ptLst>
  <dgm:cxnLst>
    <dgm:cxn modelId="{776F7801-EE15-4E31-8772-ACC9285840D8}" srcId="{BF7E72A5-A616-4575-96E2-1A957FBBC48F}" destId="{D1813426-BED5-436B-9086-011C9B9ADF70}" srcOrd="1" destOrd="0" parTransId="{4FC8E501-2C40-465D-860A-9810B2A7DFB2}" sibTransId="{F25AC754-A252-4DB3-9227-C62B7B29905C}"/>
    <dgm:cxn modelId="{A8C66A23-3ADC-4D87-B8D3-B6791F578961}" type="presOf" srcId="{BF7E72A5-A616-4575-96E2-1A957FBBC48F}" destId="{C929013D-8CFC-4389-8196-8B0D5B0C49BC}" srcOrd="0" destOrd="0" presId="urn:microsoft.com/office/officeart/2005/8/layout/cycle1"/>
    <dgm:cxn modelId="{6556BD25-1C4F-43A1-9F26-ED2AE663230D}" type="presOf" srcId="{F25AC754-A252-4DB3-9227-C62B7B29905C}" destId="{A824CCAA-4C4D-43A1-B1F4-D963C63462F8}" srcOrd="0" destOrd="0" presId="urn:microsoft.com/office/officeart/2005/8/layout/cycle1"/>
    <dgm:cxn modelId="{F92FF53E-A93A-46A2-8827-14E087B03CD3}" srcId="{BF7E72A5-A616-4575-96E2-1A957FBBC48F}" destId="{546A00B1-D04C-4F42-82A7-8C833DD615B1}" srcOrd="2" destOrd="0" parTransId="{9597E70E-163E-4CC5-A6A1-301D74B9B4B3}" sibTransId="{33D0D6F4-75FD-4A80-B0F4-C3CCDDD7F009}"/>
    <dgm:cxn modelId="{84B16E4C-580F-4999-A2CE-4B5F2E5964C3}" srcId="{BF7E72A5-A616-4575-96E2-1A957FBBC48F}" destId="{CA211731-6975-49A5-97BD-2581501C1B1B}" srcOrd="4" destOrd="0" parTransId="{EB78C08D-1455-4C6F-B803-B6C1FE24C777}" sibTransId="{0D548703-C626-4C66-87FA-A8CC45F7FD47}"/>
    <dgm:cxn modelId="{D2A6EB50-F956-49E9-8DEB-B46BE66AD5A1}" type="presOf" srcId="{F29F5E4C-AB30-4677-B7EB-61BFB96649AF}" destId="{2F2E6213-47C0-4AAD-A299-EF0C79F893A3}" srcOrd="0" destOrd="0" presId="urn:microsoft.com/office/officeart/2005/8/layout/cycle1"/>
    <dgm:cxn modelId="{5742E254-67A9-4DB6-B756-279F668CD2C4}" type="presOf" srcId="{D1813426-BED5-436B-9086-011C9B9ADF70}" destId="{8F18C23F-B14F-432F-925E-18C5A1BAB540}" srcOrd="0" destOrd="0" presId="urn:microsoft.com/office/officeart/2005/8/layout/cycle1"/>
    <dgm:cxn modelId="{F1E15256-4CCA-430E-959C-B0CB5F9821F0}" type="presOf" srcId="{078FCDFC-4270-44BA-B555-2A306661F1B5}" destId="{1D9193EB-D027-4D4A-B6EE-E83838F0DDBC}" srcOrd="0" destOrd="0" presId="urn:microsoft.com/office/officeart/2005/8/layout/cycle1"/>
    <dgm:cxn modelId="{3B99797A-3799-48B6-A314-3B92A7AF8A85}" srcId="{BF7E72A5-A616-4575-96E2-1A957FBBC48F}" destId="{D46C1B6B-BE13-4578-8982-E34AD4D03417}" srcOrd="3" destOrd="0" parTransId="{7508EEA3-DFDA-4347-8143-18B096982434}" sibTransId="{078FCDFC-4270-44BA-B555-2A306661F1B5}"/>
    <dgm:cxn modelId="{F1A9C68A-F94F-456C-BE68-6EC3EA5FC171}" type="presOf" srcId="{0D548703-C626-4C66-87FA-A8CC45F7FD47}" destId="{EED71A0B-55B0-4AA9-A6CB-2D71E8E67991}" srcOrd="0" destOrd="0" presId="urn:microsoft.com/office/officeart/2005/8/layout/cycle1"/>
    <dgm:cxn modelId="{F505F392-AD58-4A24-BD85-06B32C5F03F7}" type="presOf" srcId="{33D0D6F4-75FD-4A80-B0F4-C3CCDDD7F009}" destId="{F9EA3D1A-8B1F-4AED-BBEB-92F5C0140149}" srcOrd="0" destOrd="0" presId="urn:microsoft.com/office/officeart/2005/8/layout/cycle1"/>
    <dgm:cxn modelId="{B62DDBAC-A4E2-4CA5-B587-0FE8DB15533E}" type="presOf" srcId="{546A00B1-D04C-4F42-82A7-8C833DD615B1}" destId="{C6635C02-A225-4343-A021-8E7EC8FB32FC}" srcOrd="0" destOrd="0" presId="urn:microsoft.com/office/officeart/2005/8/layout/cycle1"/>
    <dgm:cxn modelId="{E82EF9C7-A614-49D8-8FE3-10DACC8036AD}" type="presOf" srcId="{D46C1B6B-BE13-4578-8982-E34AD4D03417}" destId="{99A2973F-D473-4539-BFCF-B824EBDE1FD9}" srcOrd="0" destOrd="0" presId="urn:microsoft.com/office/officeart/2005/8/layout/cycle1"/>
    <dgm:cxn modelId="{1B911CC8-BB66-45A9-95F5-2D233A4DC4C8}" type="presOf" srcId="{DC78F19A-5D65-4DE2-A066-9B342A1FAC22}" destId="{706B2C15-B059-4D80-8E2D-E54CC73E3947}" srcOrd="0" destOrd="0" presId="urn:microsoft.com/office/officeart/2005/8/layout/cycle1"/>
    <dgm:cxn modelId="{45FDFCEF-8F86-465B-BA73-C1AF339EF109}" srcId="{BF7E72A5-A616-4575-96E2-1A957FBBC48F}" destId="{F29F5E4C-AB30-4677-B7EB-61BFB96649AF}" srcOrd="0" destOrd="0" parTransId="{80C2214B-A95F-4A98-A6A3-EB416C2C344A}" sibTransId="{DC78F19A-5D65-4DE2-A066-9B342A1FAC22}"/>
    <dgm:cxn modelId="{68B341F3-03C6-4320-AECC-B4F5B7DD0FB9}" type="presOf" srcId="{CA211731-6975-49A5-97BD-2581501C1B1B}" destId="{61609C57-F9ED-4589-801C-B209A5AB1ECB}" srcOrd="0" destOrd="0" presId="urn:microsoft.com/office/officeart/2005/8/layout/cycle1"/>
    <dgm:cxn modelId="{425CFAA1-F5BE-46EF-AB50-289FA2D8C862}" type="presParOf" srcId="{C929013D-8CFC-4389-8196-8B0D5B0C49BC}" destId="{AFB4B643-BCB2-45E3-9CC1-CCBCD9CC7CC7}" srcOrd="0" destOrd="0" presId="urn:microsoft.com/office/officeart/2005/8/layout/cycle1"/>
    <dgm:cxn modelId="{F89365D3-10C1-45CD-8C6B-37CE1957AE5A}" type="presParOf" srcId="{C929013D-8CFC-4389-8196-8B0D5B0C49BC}" destId="{2F2E6213-47C0-4AAD-A299-EF0C79F893A3}" srcOrd="1" destOrd="0" presId="urn:microsoft.com/office/officeart/2005/8/layout/cycle1"/>
    <dgm:cxn modelId="{B30CFD3E-E4EC-4B21-87B4-B01C98AD1B58}" type="presParOf" srcId="{C929013D-8CFC-4389-8196-8B0D5B0C49BC}" destId="{706B2C15-B059-4D80-8E2D-E54CC73E3947}" srcOrd="2" destOrd="0" presId="urn:microsoft.com/office/officeart/2005/8/layout/cycle1"/>
    <dgm:cxn modelId="{39F48EE8-4048-4783-9EBA-F0B9AA6A3CD1}" type="presParOf" srcId="{C929013D-8CFC-4389-8196-8B0D5B0C49BC}" destId="{245007D2-9538-4D34-BEE1-296B4055EBF5}" srcOrd="3" destOrd="0" presId="urn:microsoft.com/office/officeart/2005/8/layout/cycle1"/>
    <dgm:cxn modelId="{792A8BC1-4940-49B6-B15E-3E49F25C219C}" type="presParOf" srcId="{C929013D-8CFC-4389-8196-8B0D5B0C49BC}" destId="{8F18C23F-B14F-432F-925E-18C5A1BAB540}" srcOrd="4" destOrd="0" presId="urn:microsoft.com/office/officeart/2005/8/layout/cycle1"/>
    <dgm:cxn modelId="{7A867B92-705A-49C4-8B0A-B40DE3DAD0E1}" type="presParOf" srcId="{C929013D-8CFC-4389-8196-8B0D5B0C49BC}" destId="{A824CCAA-4C4D-43A1-B1F4-D963C63462F8}" srcOrd="5" destOrd="0" presId="urn:microsoft.com/office/officeart/2005/8/layout/cycle1"/>
    <dgm:cxn modelId="{1337A433-CDD1-4B69-A660-D062D55BA2AC}" type="presParOf" srcId="{C929013D-8CFC-4389-8196-8B0D5B0C49BC}" destId="{C5D60525-93D2-4831-8C21-F7424124A364}" srcOrd="6" destOrd="0" presId="urn:microsoft.com/office/officeart/2005/8/layout/cycle1"/>
    <dgm:cxn modelId="{DAF16117-ECE8-4540-AB49-EC1C75CE24FB}" type="presParOf" srcId="{C929013D-8CFC-4389-8196-8B0D5B0C49BC}" destId="{C6635C02-A225-4343-A021-8E7EC8FB32FC}" srcOrd="7" destOrd="0" presId="urn:microsoft.com/office/officeart/2005/8/layout/cycle1"/>
    <dgm:cxn modelId="{D523AA5C-B321-4266-8A54-5BA990993D40}" type="presParOf" srcId="{C929013D-8CFC-4389-8196-8B0D5B0C49BC}" destId="{F9EA3D1A-8B1F-4AED-BBEB-92F5C0140149}" srcOrd="8" destOrd="0" presId="urn:microsoft.com/office/officeart/2005/8/layout/cycle1"/>
    <dgm:cxn modelId="{F2ABF0EF-F716-4A07-8ECA-BBEF3CEB9E1C}" type="presParOf" srcId="{C929013D-8CFC-4389-8196-8B0D5B0C49BC}" destId="{B45C904A-0738-4EAD-9B11-8FEFA25A7A84}" srcOrd="9" destOrd="0" presId="urn:microsoft.com/office/officeart/2005/8/layout/cycle1"/>
    <dgm:cxn modelId="{62E07FF3-6EB7-47E5-B88E-2B133A9C9925}" type="presParOf" srcId="{C929013D-8CFC-4389-8196-8B0D5B0C49BC}" destId="{99A2973F-D473-4539-BFCF-B824EBDE1FD9}" srcOrd="10" destOrd="0" presId="urn:microsoft.com/office/officeart/2005/8/layout/cycle1"/>
    <dgm:cxn modelId="{F8F38176-89C9-4230-9F8A-7F0C7760C148}" type="presParOf" srcId="{C929013D-8CFC-4389-8196-8B0D5B0C49BC}" destId="{1D9193EB-D027-4D4A-B6EE-E83838F0DDBC}" srcOrd="11" destOrd="0" presId="urn:microsoft.com/office/officeart/2005/8/layout/cycle1"/>
    <dgm:cxn modelId="{B26B65BA-0852-4405-AF43-6B2488C4FAF4}" type="presParOf" srcId="{C929013D-8CFC-4389-8196-8B0D5B0C49BC}" destId="{F1B6B5F7-EF73-40CB-8158-D32F6B86F0DB}" srcOrd="12" destOrd="0" presId="urn:microsoft.com/office/officeart/2005/8/layout/cycle1"/>
    <dgm:cxn modelId="{BD3498ED-E042-4B5C-B970-640248749F2E}" type="presParOf" srcId="{C929013D-8CFC-4389-8196-8B0D5B0C49BC}" destId="{61609C57-F9ED-4589-801C-B209A5AB1ECB}" srcOrd="13" destOrd="0" presId="urn:microsoft.com/office/officeart/2005/8/layout/cycle1"/>
    <dgm:cxn modelId="{C766A922-2A24-45AB-B4C9-5D7DC2442E61}" type="presParOf" srcId="{C929013D-8CFC-4389-8196-8B0D5B0C49BC}" destId="{EED71A0B-55B0-4AA9-A6CB-2D71E8E67991}" srcOrd="14"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2A7E4-AC84-4FE2-8020-C0D4E7A1B556}">
      <dsp:nvSpPr>
        <dsp:cNvPr id="0" name=""/>
        <dsp:cNvSpPr/>
      </dsp:nvSpPr>
      <dsp:spPr>
        <a:xfrm>
          <a:off x="0" y="0"/>
          <a:ext cx="799288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67316A-65E0-4B6E-AFB9-69B178B9DCAF}">
      <dsp:nvSpPr>
        <dsp:cNvPr id="0" name=""/>
        <dsp:cNvSpPr/>
      </dsp:nvSpPr>
      <dsp:spPr>
        <a:xfrm>
          <a:off x="0" y="0"/>
          <a:ext cx="7992888" cy="67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AU" sz="1300" kern="1200" dirty="0"/>
            <a:t>The safety and health of all people working at Echo Marine Group is important to the company’s general beliefs and values.</a:t>
          </a:r>
          <a:endParaRPr lang="en-US" sz="1300" kern="1200" dirty="0"/>
        </a:p>
      </dsp:txBody>
      <dsp:txXfrm>
        <a:off x="0" y="0"/>
        <a:ext cx="7992888" cy="670840"/>
      </dsp:txXfrm>
    </dsp:sp>
    <dsp:sp modelId="{19A2D22E-CF32-4B7E-AB5E-7220C0907830}">
      <dsp:nvSpPr>
        <dsp:cNvPr id="0" name=""/>
        <dsp:cNvSpPr/>
      </dsp:nvSpPr>
      <dsp:spPr>
        <a:xfrm>
          <a:off x="0" y="670840"/>
          <a:ext cx="799288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32F7D7-62E5-46DC-984E-7DADF11B3197}">
      <dsp:nvSpPr>
        <dsp:cNvPr id="0" name=""/>
        <dsp:cNvSpPr/>
      </dsp:nvSpPr>
      <dsp:spPr>
        <a:xfrm>
          <a:off x="0" y="670840"/>
          <a:ext cx="7992888" cy="67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AU" sz="1300" kern="1200" dirty="0"/>
            <a:t>This induction is for all Echo Marine Group employees, our tenants and their employees, contractors and visitors who will be working or visiting Echo Marine Group in Henderson. </a:t>
          </a:r>
          <a:endParaRPr lang="en-US" sz="1300" kern="1200" dirty="0"/>
        </a:p>
      </dsp:txBody>
      <dsp:txXfrm>
        <a:off x="0" y="670840"/>
        <a:ext cx="7992888" cy="670840"/>
      </dsp:txXfrm>
    </dsp:sp>
    <dsp:sp modelId="{FA120E5A-2095-4A64-9990-DB954CF33416}">
      <dsp:nvSpPr>
        <dsp:cNvPr id="0" name=""/>
        <dsp:cNvSpPr/>
      </dsp:nvSpPr>
      <dsp:spPr>
        <a:xfrm>
          <a:off x="0" y="1341681"/>
          <a:ext cx="799288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5B3E2B-EB6A-4DA1-9244-20CD5C14B118}">
      <dsp:nvSpPr>
        <dsp:cNvPr id="0" name=""/>
        <dsp:cNvSpPr/>
      </dsp:nvSpPr>
      <dsp:spPr>
        <a:xfrm>
          <a:off x="0" y="1341681"/>
          <a:ext cx="7992888" cy="67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AU" sz="1300" kern="1200" dirty="0"/>
            <a:t>On arrival at Echo Marine Group, you will need to present your AMC CUF Security Access Pass to the security guard. Visitors, contractors and guests are required to sign in and out. Employees clock in and out via the payroll time clock.</a:t>
          </a:r>
          <a:endParaRPr lang="en-US" sz="1300" kern="1200" dirty="0"/>
        </a:p>
      </dsp:txBody>
      <dsp:txXfrm>
        <a:off x="0" y="1341681"/>
        <a:ext cx="7992888" cy="670840"/>
      </dsp:txXfrm>
    </dsp:sp>
    <dsp:sp modelId="{E7EABB3F-4716-4BFC-9901-59F56CE183E7}">
      <dsp:nvSpPr>
        <dsp:cNvPr id="0" name=""/>
        <dsp:cNvSpPr/>
      </dsp:nvSpPr>
      <dsp:spPr>
        <a:xfrm>
          <a:off x="0" y="2012522"/>
          <a:ext cx="799288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4BBCBA-A865-4AB9-B4F6-EF277C934164}">
      <dsp:nvSpPr>
        <dsp:cNvPr id="0" name=""/>
        <dsp:cNvSpPr/>
      </dsp:nvSpPr>
      <dsp:spPr>
        <a:xfrm>
          <a:off x="0" y="2012522"/>
          <a:ext cx="7992888" cy="67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br>
            <a:rPr lang="en-AU" sz="1300" kern="1200"/>
          </a:br>
          <a:endParaRPr lang="en-US" sz="1300" kern="1200" dirty="0"/>
        </a:p>
      </dsp:txBody>
      <dsp:txXfrm>
        <a:off x="0" y="2012522"/>
        <a:ext cx="7992888" cy="670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E6213-47C0-4AAD-A299-EF0C79F893A3}">
      <dsp:nvSpPr>
        <dsp:cNvPr id="0" name=""/>
        <dsp:cNvSpPr/>
      </dsp:nvSpPr>
      <dsp:spPr>
        <a:xfrm>
          <a:off x="3054851" y="243230"/>
          <a:ext cx="1191190" cy="1191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AU" sz="900" kern="1200"/>
            <a:t>All hazardous substances are to be stored safely</a:t>
          </a:r>
          <a:endParaRPr lang="en-US" sz="900" kern="1200"/>
        </a:p>
      </dsp:txBody>
      <dsp:txXfrm>
        <a:off x="3054851" y="243230"/>
        <a:ext cx="1191190" cy="1191190"/>
      </dsp:txXfrm>
    </dsp:sp>
    <dsp:sp modelId="{706B2C15-B059-4D80-8E2D-E54CC73E3947}">
      <dsp:nvSpPr>
        <dsp:cNvPr id="0" name=""/>
        <dsp:cNvSpPr/>
      </dsp:nvSpPr>
      <dsp:spPr>
        <a:xfrm>
          <a:off x="248627" y="208275"/>
          <a:ext cx="4471296" cy="4471296"/>
        </a:xfrm>
        <a:prstGeom prst="circularArrow">
          <a:avLst>
            <a:gd name="adj1" fmla="val 5195"/>
            <a:gd name="adj2" fmla="val 335535"/>
            <a:gd name="adj3" fmla="val 21294783"/>
            <a:gd name="adj4" fmla="val 19764888"/>
            <a:gd name="adj5" fmla="val 606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18C23F-B14F-432F-925E-18C5A1BAB540}">
      <dsp:nvSpPr>
        <dsp:cNvPr id="0" name=""/>
        <dsp:cNvSpPr/>
      </dsp:nvSpPr>
      <dsp:spPr>
        <a:xfrm>
          <a:off x="3775585" y="2461420"/>
          <a:ext cx="1191190" cy="1191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AU" sz="900" kern="1200" dirty="0"/>
            <a:t>All hazardous substances brought onsite are required to have a valid Safety Data Sheet (less than 5 years old with an Australian emergency contact) and a copy is to be supplied to EMG</a:t>
          </a:r>
          <a:endParaRPr lang="en-US" sz="900" kern="1200" dirty="0"/>
        </a:p>
      </dsp:txBody>
      <dsp:txXfrm>
        <a:off x="3775585" y="2461420"/>
        <a:ext cx="1191190" cy="1191190"/>
      </dsp:txXfrm>
    </dsp:sp>
    <dsp:sp modelId="{A824CCAA-4C4D-43A1-B1F4-D963C63462F8}">
      <dsp:nvSpPr>
        <dsp:cNvPr id="0" name=""/>
        <dsp:cNvSpPr/>
      </dsp:nvSpPr>
      <dsp:spPr>
        <a:xfrm>
          <a:off x="248627" y="208275"/>
          <a:ext cx="4471296" cy="4471296"/>
        </a:xfrm>
        <a:prstGeom prst="circularArrow">
          <a:avLst>
            <a:gd name="adj1" fmla="val 5195"/>
            <a:gd name="adj2" fmla="val 335535"/>
            <a:gd name="adj3" fmla="val 4016296"/>
            <a:gd name="adj4" fmla="val 2251966"/>
            <a:gd name="adj5" fmla="val 606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635C02-A225-4343-A021-8E7EC8FB32FC}">
      <dsp:nvSpPr>
        <dsp:cNvPr id="0" name=""/>
        <dsp:cNvSpPr/>
      </dsp:nvSpPr>
      <dsp:spPr>
        <a:xfrm>
          <a:off x="1888680" y="3832336"/>
          <a:ext cx="1191190" cy="1191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AU" sz="900" kern="1200"/>
            <a:t>All contractors and vessels must maintain a Chemical Register and submit a copy (or updated copy) to EMG any time chemicals are bought onsite</a:t>
          </a:r>
          <a:endParaRPr lang="en-US" sz="900" kern="1200"/>
        </a:p>
      </dsp:txBody>
      <dsp:txXfrm>
        <a:off x="1888680" y="3832336"/>
        <a:ext cx="1191190" cy="1191190"/>
      </dsp:txXfrm>
    </dsp:sp>
    <dsp:sp modelId="{F9EA3D1A-8B1F-4AED-BBEB-92F5C0140149}">
      <dsp:nvSpPr>
        <dsp:cNvPr id="0" name=""/>
        <dsp:cNvSpPr/>
      </dsp:nvSpPr>
      <dsp:spPr>
        <a:xfrm>
          <a:off x="248627" y="208275"/>
          <a:ext cx="4471296" cy="4471296"/>
        </a:xfrm>
        <a:prstGeom prst="circularArrow">
          <a:avLst>
            <a:gd name="adj1" fmla="val 5195"/>
            <a:gd name="adj2" fmla="val 335535"/>
            <a:gd name="adj3" fmla="val 8212500"/>
            <a:gd name="adj4" fmla="val 6448170"/>
            <a:gd name="adj5" fmla="val 606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2973F-D473-4539-BFCF-B824EBDE1FD9}">
      <dsp:nvSpPr>
        <dsp:cNvPr id="0" name=""/>
        <dsp:cNvSpPr/>
      </dsp:nvSpPr>
      <dsp:spPr>
        <a:xfrm>
          <a:off x="1775" y="2461420"/>
          <a:ext cx="1191190" cy="1191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AU" sz="900" kern="1200"/>
            <a:t>Any spill is to be reported to the Production Manager within 10 minutes</a:t>
          </a:r>
          <a:endParaRPr lang="en-US" sz="900" kern="1200"/>
        </a:p>
      </dsp:txBody>
      <dsp:txXfrm>
        <a:off x="1775" y="2461420"/>
        <a:ext cx="1191190" cy="1191190"/>
      </dsp:txXfrm>
    </dsp:sp>
    <dsp:sp modelId="{1D9193EB-D027-4D4A-B6EE-E83838F0DDBC}">
      <dsp:nvSpPr>
        <dsp:cNvPr id="0" name=""/>
        <dsp:cNvSpPr/>
      </dsp:nvSpPr>
      <dsp:spPr>
        <a:xfrm>
          <a:off x="248627" y="208275"/>
          <a:ext cx="4471296" cy="4471296"/>
        </a:xfrm>
        <a:prstGeom prst="circularArrow">
          <a:avLst>
            <a:gd name="adj1" fmla="val 5195"/>
            <a:gd name="adj2" fmla="val 335535"/>
            <a:gd name="adj3" fmla="val 12299577"/>
            <a:gd name="adj4" fmla="val 10769682"/>
            <a:gd name="adj5" fmla="val 606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609C57-F9ED-4589-801C-B209A5AB1ECB}">
      <dsp:nvSpPr>
        <dsp:cNvPr id="0" name=""/>
        <dsp:cNvSpPr/>
      </dsp:nvSpPr>
      <dsp:spPr>
        <a:xfrm>
          <a:off x="722509" y="243230"/>
          <a:ext cx="1191190" cy="1191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AU" sz="900" kern="1200"/>
            <a:t>Any hazardous substance bought onsite by a contractor are to be removed at the completion of works. </a:t>
          </a:r>
          <a:endParaRPr lang="en-US" sz="900" kern="1200"/>
        </a:p>
      </dsp:txBody>
      <dsp:txXfrm>
        <a:off x="722509" y="243230"/>
        <a:ext cx="1191190" cy="1191190"/>
      </dsp:txXfrm>
    </dsp:sp>
    <dsp:sp modelId="{EED71A0B-55B0-4AA9-A6CB-2D71E8E67991}">
      <dsp:nvSpPr>
        <dsp:cNvPr id="0" name=""/>
        <dsp:cNvSpPr/>
      </dsp:nvSpPr>
      <dsp:spPr>
        <a:xfrm>
          <a:off x="248627" y="208275"/>
          <a:ext cx="4471296" cy="4471296"/>
        </a:xfrm>
        <a:prstGeom prst="circularArrow">
          <a:avLst>
            <a:gd name="adj1" fmla="val 5195"/>
            <a:gd name="adj2" fmla="val 335535"/>
            <a:gd name="adj3" fmla="val 16867279"/>
            <a:gd name="adj4" fmla="val 15197186"/>
            <a:gd name="adj5" fmla="val 606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622" cy="466231"/>
          </a:xfrm>
          <a:prstGeom prst="rect">
            <a:avLst/>
          </a:prstGeom>
        </p:spPr>
        <p:txBody>
          <a:bodyPr vert="horz" lIns="91297" tIns="45648" rIns="91297" bIns="45648" rtlCol="0"/>
          <a:lstStyle>
            <a:lvl1pPr algn="l">
              <a:defRPr sz="1200"/>
            </a:lvl1pPr>
          </a:lstStyle>
          <a:p>
            <a:endParaRPr lang="en-AU"/>
          </a:p>
        </p:txBody>
      </p:sp>
      <p:sp>
        <p:nvSpPr>
          <p:cNvPr id="3" name="Date Placeholder 2"/>
          <p:cNvSpPr>
            <a:spLocks noGrp="1"/>
          </p:cNvSpPr>
          <p:nvPr>
            <p:ph type="dt" sz="quarter" idx="1"/>
          </p:nvPr>
        </p:nvSpPr>
        <p:spPr>
          <a:xfrm>
            <a:off x="3971145" y="1"/>
            <a:ext cx="3037622" cy="466231"/>
          </a:xfrm>
          <a:prstGeom prst="rect">
            <a:avLst/>
          </a:prstGeom>
        </p:spPr>
        <p:txBody>
          <a:bodyPr vert="horz" lIns="91297" tIns="45648" rIns="91297" bIns="45648" rtlCol="0"/>
          <a:lstStyle>
            <a:lvl1pPr algn="r">
              <a:defRPr sz="1200"/>
            </a:lvl1pPr>
          </a:lstStyle>
          <a:p>
            <a:fld id="{C74F273E-5564-41FF-A362-AA1B839C4B21}" type="datetimeFigureOut">
              <a:rPr lang="en-AU" smtClean="0"/>
              <a:t>25/09/2025</a:t>
            </a:fld>
            <a:endParaRPr lang="en-AU"/>
          </a:p>
        </p:txBody>
      </p:sp>
      <p:sp>
        <p:nvSpPr>
          <p:cNvPr id="4" name="Footer Placeholder 3"/>
          <p:cNvSpPr>
            <a:spLocks noGrp="1"/>
          </p:cNvSpPr>
          <p:nvPr>
            <p:ph type="ftr" sz="quarter" idx="2"/>
          </p:nvPr>
        </p:nvSpPr>
        <p:spPr>
          <a:xfrm>
            <a:off x="1" y="8830171"/>
            <a:ext cx="3037622" cy="466231"/>
          </a:xfrm>
          <a:prstGeom prst="rect">
            <a:avLst/>
          </a:prstGeom>
        </p:spPr>
        <p:txBody>
          <a:bodyPr vert="horz" lIns="91297" tIns="45648" rIns="91297" bIns="45648" rtlCol="0" anchor="b"/>
          <a:lstStyle>
            <a:lvl1pPr algn="l">
              <a:defRPr sz="1200"/>
            </a:lvl1pPr>
          </a:lstStyle>
          <a:p>
            <a:endParaRPr lang="en-AU"/>
          </a:p>
        </p:txBody>
      </p:sp>
      <p:sp>
        <p:nvSpPr>
          <p:cNvPr id="5" name="Slide Number Placeholder 4"/>
          <p:cNvSpPr>
            <a:spLocks noGrp="1"/>
          </p:cNvSpPr>
          <p:nvPr>
            <p:ph type="sldNum" sz="quarter" idx="3"/>
          </p:nvPr>
        </p:nvSpPr>
        <p:spPr>
          <a:xfrm>
            <a:off x="3971145" y="8830171"/>
            <a:ext cx="3037622" cy="466231"/>
          </a:xfrm>
          <a:prstGeom prst="rect">
            <a:avLst/>
          </a:prstGeom>
        </p:spPr>
        <p:txBody>
          <a:bodyPr vert="horz" lIns="91297" tIns="45648" rIns="91297" bIns="45648" rtlCol="0" anchor="b"/>
          <a:lstStyle>
            <a:lvl1pPr algn="r">
              <a:defRPr sz="1200"/>
            </a:lvl1pPr>
          </a:lstStyle>
          <a:p>
            <a:fld id="{DE4CEE0D-CBEC-471B-A0C7-9399F22F5773}" type="slidenum">
              <a:rPr lang="en-AU" smtClean="0"/>
              <a:t>‹#›</a:t>
            </a:fld>
            <a:endParaRPr lang="en-AU"/>
          </a:p>
        </p:txBody>
      </p:sp>
    </p:spTree>
    <p:extLst>
      <p:ext uri="{BB962C8B-B14F-4D97-AF65-F5344CB8AC3E}">
        <p14:creationId xmlns:p14="http://schemas.microsoft.com/office/powerpoint/2010/main" val="2726105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1" cy="464820"/>
          </a:xfrm>
          <a:prstGeom prst="rect">
            <a:avLst/>
          </a:prstGeom>
        </p:spPr>
        <p:txBody>
          <a:bodyPr vert="horz" lIns="91297" tIns="45648" rIns="91297" bIns="45648" rtlCol="0"/>
          <a:lstStyle>
            <a:lvl1pPr algn="l">
              <a:defRPr sz="1200"/>
            </a:lvl1pPr>
          </a:lstStyle>
          <a:p>
            <a:endParaRPr lang="en-US"/>
          </a:p>
        </p:txBody>
      </p:sp>
      <p:sp>
        <p:nvSpPr>
          <p:cNvPr id="3" name="Date Placeholder 2"/>
          <p:cNvSpPr>
            <a:spLocks noGrp="1"/>
          </p:cNvSpPr>
          <p:nvPr>
            <p:ph type="dt" idx="1"/>
          </p:nvPr>
        </p:nvSpPr>
        <p:spPr>
          <a:xfrm>
            <a:off x="3970938" y="2"/>
            <a:ext cx="3037841" cy="464820"/>
          </a:xfrm>
          <a:prstGeom prst="rect">
            <a:avLst/>
          </a:prstGeom>
        </p:spPr>
        <p:txBody>
          <a:bodyPr vert="horz" lIns="91297" tIns="45648" rIns="91297" bIns="45648" rtlCol="0"/>
          <a:lstStyle>
            <a:lvl1pPr algn="r">
              <a:defRPr sz="1200"/>
            </a:lvl1pPr>
          </a:lstStyle>
          <a:p>
            <a:fld id="{3A590FE9-0B05-44A1-8E28-B3DBBEE66BAB}" type="datetimeFigureOut">
              <a:rPr lang="en-US" smtClean="0"/>
              <a:t>9/25/2025</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297" tIns="45648" rIns="91297" bIns="45648" rtlCol="0" anchor="ctr"/>
          <a:lstStyle/>
          <a:p>
            <a:endParaRPr lang="en-US"/>
          </a:p>
        </p:txBody>
      </p:sp>
      <p:sp>
        <p:nvSpPr>
          <p:cNvPr id="5" name="Notes Placeholder 4"/>
          <p:cNvSpPr>
            <a:spLocks noGrp="1"/>
          </p:cNvSpPr>
          <p:nvPr>
            <p:ph type="body" sz="quarter" idx="3"/>
          </p:nvPr>
        </p:nvSpPr>
        <p:spPr>
          <a:xfrm>
            <a:off x="701041" y="4415791"/>
            <a:ext cx="5608320" cy="4183379"/>
          </a:xfrm>
          <a:prstGeom prst="rect">
            <a:avLst/>
          </a:prstGeom>
        </p:spPr>
        <p:txBody>
          <a:bodyPr vert="horz" lIns="91297" tIns="45648" rIns="91297" bIns="4564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1" cy="464820"/>
          </a:xfrm>
          <a:prstGeom prst="rect">
            <a:avLst/>
          </a:prstGeom>
        </p:spPr>
        <p:txBody>
          <a:bodyPr vert="horz" lIns="91297" tIns="45648" rIns="91297" bIns="4564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1" cy="464820"/>
          </a:xfrm>
          <a:prstGeom prst="rect">
            <a:avLst/>
          </a:prstGeom>
        </p:spPr>
        <p:txBody>
          <a:bodyPr vert="horz" lIns="91297" tIns="45648" rIns="91297" bIns="45648" rtlCol="0" anchor="b"/>
          <a:lstStyle>
            <a:lvl1pPr algn="r">
              <a:defRPr sz="1200"/>
            </a:lvl1pPr>
          </a:lstStyle>
          <a:p>
            <a:fld id="{DB5CB03D-52F8-45FC-9D51-CC9AF1B89DEC}" type="slidenum">
              <a:rPr lang="en-US" smtClean="0"/>
              <a:t>‹#›</a:t>
            </a:fld>
            <a:endParaRPr lang="en-US"/>
          </a:p>
        </p:txBody>
      </p:sp>
    </p:spTree>
    <p:extLst>
      <p:ext uri="{BB962C8B-B14F-4D97-AF65-F5344CB8AC3E}">
        <p14:creationId xmlns:p14="http://schemas.microsoft.com/office/powerpoint/2010/main" val="599085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82BC-49A4-929E-3286-D3BDDB8785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0FF70D7-46E6-C1C0-995F-446A61E900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11E5D9B-DFF7-4CC3-E384-28DEE592238C}"/>
              </a:ext>
            </a:extLst>
          </p:cNvPr>
          <p:cNvSpPr>
            <a:spLocks noGrp="1"/>
          </p:cNvSpPr>
          <p:nvPr>
            <p:ph type="dt" sz="half" idx="10"/>
          </p:nvPr>
        </p:nvSpPr>
        <p:spPr/>
        <p:txBody>
          <a:bodyPr/>
          <a:lstStyle/>
          <a:p>
            <a:fld id="{BD826F00-CA7B-4D69-92B5-701072F4DF56}" type="datetimeFigureOut">
              <a:rPr lang="en-AU" smtClean="0"/>
              <a:t>25/09/2025</a:t>
            </a:fld>
            <a:endParaRPr lang="en-AU"/>
          </a:p>
        </p:txBody>
      </p:sp>
      <p:sp>
        <p:nvSpPr>
          <p:cNvPr id="5" name="Footer Placeholder 4">
            <a:extLst>
              <a:ext uri="{FF2B5EF4-FFF2-40B4-BE49-F238E27FC236}">
                <a16:creationId xmlns:a16="http://schemas.microsoft.com/office/drawing/2014/main" id="{FB7EBF2F-4849-3083-56D7-12F64D79B8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C6B0CE-EDC5-67A1-B5BF-7B7C650C3221}"/>
              </a:ext>
            </a:extLst>
          </p:cNvPr>
          <p:cNvSpPr>
            <a:spLocks noGrp="1"/>
          </p:cNvSpPr>
          <p:nvPr>
            <p:ph type="sldNum" sz="quarter" idx="12"/>
          </p:nvPr>
        </p:nvSpPr>
        <p:spPr/>
        <p:txBody>
          <a:bodyPr/>
          <a:lstStyle/>
          <a:p>
            <a:fld id="{5DFC7B44-368A-45B7-94AA-091856C646D8}" type="slidenum">
              <a:rPr lang="en-AU" smtClean="0"/>
              <a:t>‹#›</a:t>
            </a:fld>
            <a:endParaRPr lang="en-AU"/>
          </a:p>
        </p:txBody>
      </p:sp>
    </p:spTree>
    <p:extLst>
      <p:ext uri="{BB962C8B-B14F-4D97-AF65-F5344CB8AC3E}">
        <p14:creationId xmlns:p14="http://schemas.microsoft.com/office/powerpoint/2010/main" val="804095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FCCC-FFD0-607A-AD87-5E70460FEF5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9C63D37-9742-0B78-67EC-DE65519185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D789326-2DFF-38CA-3EB5-85B0CA39447C}"/>
              </a:ext>
            </a:extLst>
          </p:cNvPr>
          <p:cNvSpPr>
            <a:spLocks noGrp="1"/>
          </p:cNvSpPr>
          <p:nvPr>
            <p:ph type="dt" sz="half" idx="10"/>
          </p:nvPr>
        </p:nvSpPr>
        <p:spPr/>
        <p:txBody>
          <a:bodyPr/>
          <a:lstStyle/>
          <a:p>
            <a:fld id="{BD826F00-CA7B-4D69-92B5-701072F4DF56}" type="datetimeFigureOut">
              <a:rPr lang="en-AU" smtClean="0"/>
              <a:t>25/09/2025</a:t>
            </a:fld>
            <a:endParaRPr lang="en-AU"/>
          </a:p>
        </p:txBody>
      </p:sp>
      <p:sp>
        <p:nvSpPr>
          <p:cNvPr id="5" name="Footer Placeholder 4">
            <a:extLst>
              <a:ext uri="{FF2B5EF4-FFF2-40B4-BE49-F238E27FC236}">
                <a16:creationId xmlns:a16="http://schemas.microsoft.com/office/drawing/2014/main" id="{44D4F273-DECE-1D84-3355-2429806CCD7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91A4191-5078-F1A4-FAC7-847E8146C692}"/>
              </a:ext>
            </a:extLst>
          </p:cNvPr>
          <p:cNvSpPr>
            <a:spLocks noGrp="1"/>
          </p:cNvSpPr>
          <p:nvPr>
            <p:ph type="sldNum" sz="quarter" idx="12"/>
          </p:nvPr>
        </p:nvSpPr>
        <p:spPr/>
        <p:txBody>
          <a:bodyPr/>
          <a:lstStyle/>
          <a:p>
            <a:fld id="{5DFC7B44-368A-45B7-94AA-091856C646D8}" type="slidenum">
              <a:rPr lang="en-AU" smtClean="0"/>
              <a:t>‹#›</a:t>
            </a:fld>
            <a:endParaRPr lang="en-AU"/>
          </a:p>
        </p:txBody>
      </p:sp>
    </p:spTree>
    <p:extLst>
      <p:ext uri="{BB962C8B-B14F-4D97-AF65-F5344CB8AC3E}">
        <p14:creationId xmlns:p14="http://schemas.microsoft.com/office/powerpoint/2010/main" val="308478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B8668-0477-0A2F-1991-33F5BF0245C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8E405FD-BDF5-443F-3002-1C65412C6A3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E322540-8253-8C64-9379-8AB5F9E94E5F}"/>
              </a:ext>
            </a:extLst>
          </p:cNvPr>
          <p:cNvSpPr>
            <a:spLocks noGrp="1"/>
          </p:cNvSpPr>
          <p:nvPr>
            <p:ph type="dt" sz="half" idx="10"/>
          </p:nvPr>
        </p:nvSpPr>
        <p:spPr/>
        <p:txBody>
          <a:bodyPr/>
          <a:lstStyle/>
          <a:p>
            <a:fld id="{BD826F00-CA7B-4D69-92B5-701072F4DF56}" type="datetimeFigureOut">
              <a:rPr lang="en-AU" smtClean="0"/>
              <a:t>25/09/2025</a:t>
            </a:fld>
            <a:endParaRPr lang="en-AU"/>
          </a:p>
        </p:txBody>
      </p:sp>
      <p:sp>
        <p:nvSpPr>
          <p:cNvPr id="5" name="Footer Placeholder 4">
            <a:extLst>
              <a:ext uri="{FF2B5EF4-FFF2-40B4-BE49-F238E27FC236}">
                <a16:creationId xmlns:a16="http://schemas.microsoft.com/office/drawing/2014/main" id="{5AFAA759-30D7-43D2-BBBE-4BB51FA4D0F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B35528D-EFED-6138-2FF0-5BF0F095E0FE}"/>
              </a:ext>
            </a:extLst>
          </p:cNvPr>
          <p:cNvSpPr>
            <a:spLocks noGrp="1"/>
          </p:cNvSpPr>
          <p:nvPr>
            <p:ph type="sldNum" sz="quarter" idx="12"/>
          </p:nvPr>
        </p:nvSpPr>
        <p:spPr/>
        <p:txBody>
          <a:bodyPr/>
          <a:lstStyle/>
          <a:p>
            <a:fld id="{5DFC7B44-368A-45B7-94AA-091856C646D8}" type="slidenum">
              <a:rPr lang="en-AU" smtClean="0"/>
              <a:t>‹#›</a:t>
            </a:fld>
            <a:endParaRPr lang="en-AU"/>
          </a:p>
        </p:txBody>
      </p:sp>
    </p:spTree>
    <p:extLst>
      <p:ext uri="{BB962C8B-B14F-4D97-AF65-F5344CB8AC3E}">
        <p14:creationId xmlns:p14="http://schemas.microsoft.com/office/powerpoint/2010/main" val="287409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11A19-D9B8-AF6D-C40A-87998812793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3D22075-DDB1-8C49-4014-1791D350C7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92F37E5-4260-1FB3-802B-53D492510215}"/>
              </a:ext>
            </a:extLst>
          </p:cNvPr>
          <p:cNvSpPr>
            <a:spLocks noGrp="1"/>
          </p:cNvSpPr>
          <p:nvPr>
            <p:ph type="dt" sz="half" idx="10"/>
          </p:nvPr>
        </p:nvSpPr>
        <p:spPr/>
        <p:txBody>
          <a:bodyPr/>
          <a:lstStyle/>
          <a:p>
            <a:fld id="{BD826F00-CA7B-4D69-92B5-701072F4DF56}" type="datetimeFigureOut">
              <a:rPr lang="en-AU" smtClean="0"/>
              <a:t>25/09/2025</a:t>
            </a:fld>
            <a:endParaRPr lang="en-AU"/>
          </a:p>
        </p:txBody>
      </p:sp>
      <p:sp>
        <p:nvSpPr>
          <p:cNvPr id="5" name="Footer Placeholder 4">
            <a:extLst>
              <a:ext uri="{FF2B5EF4-FFF2-40B4-BE49-F238E27FC236}">
                <a16:creationId xmlns:a16="http://schemas.microsoft.com/office/drawing/2014/main" id="{E24937DD-92C5-3648-1B7A-5CAF384A593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BBB03A1-B459-38E5-4EEC-8A122A525F58}"/>
              </a:ext>
            </a:extLst>
          </p:cNvPr>
          <p:cNvSpPr>
            <a:spLocks noGrp="1"/>
          </p:cNvSpPr>
          <p:nvPr>
            <p:ph type="sldNum" sz="quarter" idx="12"/>
          </p:nvPr>
        </p:nvSpPr>
        <p:spPr/>
        <p:txBody>
          <a:bodyPr/>
          <a:lstStyle/>
          <a:p>
            <a:fld id="{5DFC7B44-368A-45B7-94AA-091856C646D8}" type="slidenum">
              <a:rPr lang="en-AU" smtClean="0"/>
              <a:t>‹#›</a:t>
            </a:fld>
            <a:endParaRPr lang="en-AU"/>
          </a:p>
        </p:txBody>
      </p:sp>
    </p:spTree>
    <p:extLst>
      <p:ext uri="{BB962C8B-B14F-4D97-AF65-F5344CB8AC3E}">
        <p14:creationId xmlns:p14="http://schemas.microsoft.com/office/powerpoint/2010/main" val="282207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EF5A-DD58-9453-BF8D-D428611D4DD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AB4EA74-29F7-5ABF-1F7B-936ABF9D96A8}"/>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2D0DA2-CBB7-216A-FB0B-80FC15E016F1}"/>
              </a:ext>
            </a:extLst>
          </p:cNvPr>
          <p:cNvSpPr>
            <a:spLocks noGrp="1"/>
          </p:cNvSpPr>
          <p:nvPr>
            <p:ph type="dt" sz="half" idx="10"/>
          </p:nvPr>
        </p:nvSpPr>
        <p:spPr/>
        <p:txBody>
          <a:bodyPr/>
          <a:lstStyle/>
          <a:p>
            <a:fld id="{BD826F00-CA7B-4D69-92B5-701072F4DF56}" type="datetimeFigureOut">
              <a:rPr lang="en-AU" smtClean="0"/>
              <a:t>25/09/2025</a:t>
            </a:fld>
            <a:endParaRPr lang="en-AU"/>
          </a:p>
        </p:txBody>
      </p:sp>
      <p:sp>
        <p:nvSpPr>
          <p:cNvPr id="5" name="Footer Placeholder 4">
            <a:extLst>
              <a:ext uri="{FF2B5EF4-FFF2-40B4-BE49-F238E27FC236}">
                <a16:creationId xmlns:a16="http://schemas.microsoft.com/office/drawing/2014/main" id="{B6946EFC-0483-EBDC-C55F-294C34F2166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CFC099-4773-16BA-7165-BA8223170EF9}"/>
              </a:ext>
            </a:extLst>
          </p:cNvPr>
          <p:cNvSpPr>
            <a:spLocks noGrp="1"/>
          </p:cNvSpPr>
          <p:nvPr>
            <p:ph type="sldNum" sz="quarter" idx="12"/>
          </p:nvPr>
        </p:nvSpPr>
        <p:spPr/>
        <p:txBody>
          <a:bodyPr/>
          <a:lstStyle/>
          <a:p>
            <a:fld id="{5DFC7B44-368A-45B7-94AA-091856C646D8}" type="slidenum">
              <a:rPr lang="en-AU" smtClean="0"/>
              <a:t>‹#›</a:t>
            </a:fld>
            <a:endParaRPr lang="en-AU"/>
          </a:p>
        </p:txBody>
      </p:sp>
    </p:spTree>
    <p:extLst>
      <p:ext uri="{BB962C8B-B14F-4D97-AF65-F5344CB8AC3E}">
        <p14:creationId xmlns:p14="http://schemas.microsoft.com/office/powerpoint/2010/main" val="177255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0EA4-8A1D-2BAD-2DF9-78D150133B1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124C148-B57F-4CD1-A6E8-8FECFBA46A2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114B9DA-E70D-AB53-05AE-2E27D91CB07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6F9D23A-DC15-30A7-0E9A-D7D4B624BA20}"/>
              </a:ext>
            </a:extLst>
          </p:cNvPr>
          <p:cNvSpPr>
            <a:spLocks noGrp="1"/>
          </p:cNvSpPr>
          <p:nvPr>
            <p:ph type="dt" sz="half" idx="10"/>
          </p:nvPr>
        </p:nvSpPr>
        <p:spPr/>
        <p:txBody>
          <a:bodyPr/>
          <a:lstStyle/>
          <a:p>
            <a:fld id="{BD826F00-CA7B-4D69-92B5-701072F4DF56}" type="datetimeFigureOut">
              <a:rPr lang="en-AU" smtClean="0"/>
              <a:t>25/09/2025</a:t>
            </a:fld>
            <a:endParaRPr lang="en-AU"/>
          </a:p>
        </p:txBody>
      </p:sp>
      <p:sp>
        <p:nvSpPr>
          <p:cNvPr id="6" name="Footer Placeholder 5">
            <a:extLst>
              <a:ext uri="{FF2B5EF4-FFF2-40B4-BE49-F238E27FC236}">
                <a16:creationId xmlns:a16="http://schemas.microsoft.com/office/drawing/2014/main" id="{8D28BB08-8CC3-9E09-2E4C-DE44A34E1E8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B22D572-1228-C9A1-D2AD-906E9B493E8D}"/>
              </a:ext>
            </a:extLst>
          </p:cNvPr>
          <p:cNvSpPr>
            <a:spLocks noGrp="1"/>
          </p:cNvSpPr>
          <p:nvPr>
            <p:ph type="sldNum" sz="quarter" idx="12"/>
          </p:nvPr>
        </p:nvSpPr>
        <p:spPr/>
        <p:txBody>
          <a:bodyPr/>
          <a:lstStyle/>
          <a:p>
            <a:fld id="{5DFC7B44-368A-45B7-94AA-091856C646D8}" type="slidenum">
              <a:rPr lang="en-AU" smtClean="0"/>
              <a:t>‹#›</a:t>
            </a:fld>
            <a:endParaRPr lang="en-AU"/>
          </a:p>
        </p:txBody>
      </p:sp>
    </p:spTree>
    <p:extLst>
      <p:ext uri="{BB962C8B-B14F-4D97-AF65-F5344CB8AC3E}">
        <p14:creationId xmlns:p14="http://schemas.microsoft.com/office/powerpoint/2010/main" val="417708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89EAA-218E-FA9E-EA6B-B69FC19455B2}"/>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5E466A7-082C-F9BB-A5AA-565926A355D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92F299-FF5B-BC0B-7714-6F375094E05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AF31872-2387-7773-69B1-F9597959473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8CB92A-83C5-B859-E1EC-917AE659830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2F50AFD-7093-7D4A-BD88-52AEDA558CE6}"/>
              </a:ext>
            </a:extLst>
          </p:cNvPr>
          <p:cNvSpPr>
            <a:spLocks noGrp="1"/>
          </p:cNvSpPr>
          <p:nvPr>
            <p:ph type="dt" sz="half" idx="10"/>
          </p:nvPr>
        </p:nvSpPr>
        <p:spPr/>
        <p:txBody>
          <a:bodyPr/>
          <a:lstStyle/>
          <a:p>
            <a:fld id="{BD826F00-CA7B-4D69-92B5-701072F4DF56}" type="datetimeFigureOut">
              <a:rPr lang="en-AU" smtClean="0"/>
              <a:t>25/09/2025</a:t>
            </a:fld>
            <a:endParaRPr lang="en-AU"/>
          </a:p>
        </p:txBody>
      </p:sp>
      <p:sp>
        <p:nvSpPr>
          <p:cNvPr id="8" name="Footer Placeholder 7">
            <a:extLst>
              <a:ext uri="{FF2B5EF4-FFF2-40B4-BE49-F238E27FC236}">
                <a16:creationId xmlns:a16="http://schemas.microsoft.com/office/drawing/2014/main" id="{D7788208-5629-6158-9207-83B22EE4F68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1BD90D4-152B-8C0A-2A96-8B1FDDAD7DE0}"/>
              </a:ext>
            </a:extLst>
          </p:cNvPr>
          <p:cNvSpPr>
            <a:spLocks noGrp="1"/>
          </p:cNvSpPr>
          <p:nvPr>
            <p:ph type="sldNum" sz="quarter" idx="12"/>
          </p:nvPr>
        </p:nvSpPr>
        <p:spPr/>
        <p:txBody>
          <a:bodyPr/>
          <a:lstStyle/>
          <a:p>
            <a:fld id="{5DFC7B44-368A-45B7-94AA-091856C646D8}" type="slidenum">
              <a:rPr lang="en-AU" smtClean="0"/>
              <a:t>‹#›</a:t>
            </a:fld>
            <a:endParaRPr lang="en-AU"/>
          </a:p>
        </p:txBody>
      </p:sp>
    </p:spTree>
    <p:extLst>
      <p:ext uri="{BB962C8B-B14F-4D97-AF65-F5344CB8AC3E}">
        <p14:creationId xmlns:p14="http://schemas.microsoft.com/office/powerpoint/2010/main" val="4092724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B057-422D-4D9E-0CB8-80583B3DF13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0F698D3-A405-1AEF-0990-F58280245EB9}"/>
              </a:ext>
            </a:extLst>
          </p:cNvPr>
          <p:cNvSpPr>
            <a:spLocks noGrp="1"/>
          </p:cNvSpPr>
          <p:nvPr>
            <p:ph type="dt" sz="half" idx="10"/>
          </p:nvPr>
        </p:nvSpPr>
        <p:spPr/>
        <p:txBody>
          <a:bodyPr/>
          <a:lstStyle/>
          <a:p>
            <a:fld id="{BD826F00-CA7B-4D69-92B5-701072F4DF56}" type="datetimeFigureOut">
              <a:rPr lang="en-AU" smtClean="0"/>
              <a:t>25/09/2025</a:t>
            </a:fld>
            <a:endParaRPr lang="en-AU"/>
          </a:p>
        </p:txBody>
      </p:sp>
      <p:sp>
        <p:nvSpPr>
          <p:cNvPr id="4" name="Footer Placeholder 3">
            <a:extLst>
              <a:ext uri="{FF2B5EF4-FFF2-40B4-BE49-F238E27FC236}">
                <a16:creationId xmlns:a16="http://schemas.microsoft.com/office/drawing/2014/main" id="{55A3A230-02E0-FE43-1F2C-53E2FB421A2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1669C86-64A2-7A2A-D0DA-1F9180FDA5D1}"/>
              </a:ext>
            </a:extLst>
          </p:cNvPr>
          <p:cNvSpPr>
            <a:spLocks noGrp="1"/>
          </p:cNvSpPr>
          <p:nvPr>
            <p:ph type="sldNum" sz="quarter" idx="12"/>
          </p:nvPr>
        </p:nvSpPr>
        <p:spPr/>
        <p:txBody>
          <a:bodyPr/>
          <a:lstStyle/>
          <a:p>
            <a:fld id="{5DFC7B44-368A-45B7-94AA-091856C646D8}" type="slidenum">
              <a:rPr lang="en-AU" smtClean="0"/>
              <a:t>‹#›</a:t>
            </a:fld>
            <a:endParaRPr lang="en-AU"/>
          </a:p>
        </p:txBody>
      </p:sp>
    </p:spTree>
    <p:extLst>
      <p:ext uri="{BB962C8B-B14F-4D97-AF65-F5344CB8AC3E}">
        <p14:creationId xmlns:p14="http://schemas.microsoft.com/office/powerpoint/2010/main" val="259544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979F9B-7E28-52C3-D725-DB61CC1642A1}"/>
              </a:ext>
            </a:extLst>
          </p:cNvPr>
          <p:cNvSpPr>
            <a:spLocks noGrp="1"/>
          </p:cNvSpPr>
          <p:nvPr>
            <p:ph type="dt" sz="half" idx="10"/>
          </p:nvPr>
        </p:nvSpPr>
        <p:spPr/>
        <p:txBody>
          <a:bodyPr/>
          <a:lstStyle/>
          <a:p>
            <a:fld id="{BD826F00-CA7B-4D69-92B5-701072F4DF56}" type="datetimeFigureOut">
              <a:rPr lang="en-AU" smtClean="0"/>
              <a:t>25/09/2025</a:t>
            </a:fld>
            <a:endParaRPr lang="en-AU"/>
          </a:p>
        </p:txBody>
      </p:sp>
      <p:sp>
        <p:nvSpPr>
          <p:cNvPr id="3" name="Footer Placeholder 2">
            <a:extLst>
              <a:ext uri="{FF2B5EF4-FFF2-40B4-BE49-F238E27FC236}">
                <a16:creationId xmlns:a16="http://schemas.microsoft.com/office/drawing/2014/main" id="{A98E1ACA-7549-9A66-0085-9F62C154E6C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6B33A5C-D108-6E03-8D83-62CBF09874AF}"/>
              </a:ext>
            </a:extLst>
          </p:cNvPr>
          <p:cNvSpPr>
            <a:spLocks noGrp="1"/>
          </p:cNvSpPr>
          <p:nvPr>
            <p:ph type="sldNum" sz="quarter" idx="12"/>
          </p:nvPr>
        </p:nvSpPr>
        <p:spPr/>
        <p:txBody>
          <a:bodyPr/>
          <a:lstStyle/>
          <a:p>
            <a:fld id="{5DFC7B44-368A-45B7-94AA-091856C646D8}" type="slidenum">
              <a:rPr lang="en-AU" smtClean="0"/>
              <a:t>‹#›</a:t>
            </a:fld>
            <a:endParaRPr lang="en-AU"/>
          </a:p>
        </p:txBody>
      </p:sp>
    </p:spTree>
    <p:extLst>
      <p:ext uri="{BB962C8B-B14F-4D97-AF65-F5344CB8AC3E}">
        <p14:creationId xmlns:p14="http://schemas.microsoft.com/office/powerpoint/2010/main" val="126176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5E366-5842-E35F-DE15-7A1844BBA3E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68619A8-6770-5731-1C10-68C88063E15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A585DEE-7243-546A-591E-FD808F0C1F7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7E851D-5B5D-3528-2562-E97365B95583}"/>
              </a:ext>
            </a:extLst>
          </p:cNvPr>
          <p:cNvSpPr>
            <a:spLocks noGrp="1"/>
          </p:cNvSpPr>
          <p:nvPr>
            <p:ph type="dt" sz="half" idx="10"/>
          </p:nvPr>
        </p:nvSpPr>
        <p:spPr/>
        <p:txBody>
          <a:bodyPr/>
          <a:lstStyle/>
          <a:p>
            <a:fld id="{BD826F00-CA7B-4D69-92B5-701072F4DF56}" type="datetimeFigureOut">
              <a:rPr lang="en-AU" smtClean="0"/>
              <a:t>25/09/2025</a:t>
            </a:fld>
            <a:endParaRPr lang="en-AU"/>
          </a:p>
        </p:txBody>
      </p:sp>
      <p:sp>
        <p:nvSpPr>
          <p:cNvPr id="6" name="Footer Placeholder 5">
            <a:extLst>
              <a:ext uri="{FF2B5EF4-FFF2-40B4-BE49-F238E27FC236}">
                <a16:creationId xmlns:a16="http://schemas.microsoft.com/office/drawing/2014/main" id="{4109C370-04E2-87F7-215F-14D755FA7B4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4332769-F738-6B05-2A94-D2E64DD2CF1D}"/>
              </a:ext>
            </a:extLst>
          </p:cNvPr>
          <p:cNvSpPr>
            <a:spLocks noGrp="1"/>
          </p:cNvSpPr>
          <p:nvPr>
            <p:ph type="sldNum" sz="quarter" idx="12"/>
          </p:nvPr>
        </p:nvSpPr>
        <p:spPr/>
        <p:txBody>
          <a:bodyPr/>
          <a:lstStyle/>
          <a:p>
            <a:fld id="{5DFC7B44-368A-45B7-94AA-091856C646D8}" type="slidenum">
              <a:rPr lang="en-AU" smtClean="0"/>
              <a:t>‹#›</a:t>
            </a:fld>
            <a:endParaRPr lang="en-AU"/>
          </a:p>
        </p:txBody>
      </p:sp>
    </p:spTree>
    <p:extLst>
      <p:ext uri="{BB962C8B-B14F-4D97-AF65-F5344CB8AC3E}">
        <p14:creationId xmlns:p14="http://schemas.microsoft.com/office/powerpoint/2010/main" val="235690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3113B-0DA3-5A08-E63E-E185CB1093C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CCD74AE-DCA5-8954-58CB-CC2262504E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0BEA214-0ECC-B11D-F32C-C78EE4B8167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EBDF9-2DF7-B153-1C67-4C141B17D00C}"/>
              </a:ext>
            </a:extLst>
          </p:cNvPr>
          <p:cNvSpPr>
            <a:spLocks noGrp="1"/>
          </p:cNvSpPr>
          <p:nvPr>
            <p:ph type="dt" sz="half" idx="10"/>
          </p:nvPr>
        </p:nvSpPr>
        <p:spPr/>
        <p:txBody>
          <a:bodyPr/>
          <a:lstStyle/>
          <a:p>
            <a:fld id="{BD826F00-CA7B-4D69-92B5-701072F4DF56}" type="datetimeFigureOut">
              <a:rPr lang="en-AU" smtClean="0"/>
              <a:t>25/09/2025</a:t>
            </a:fld>
            <a:endParaRPr lang="en-AU"/>
          </a:p>
        </p:txBody>
      </p:sp>
      <p:sp>
        <p:nvSpPr>
          <p:cNvPr id="6" name="Footer Placeholder 5">
            <a:extLst>
              <a:ext uri="{FF2B5EF4-FFF2-40B4-BE49-F238E27FC236}">
                <a16:creationId xmlns:a16="http://schemas.microsoft.com/office/drawing/2014/main" id="{75F7B902-D8BC-C327-1F84-80F4146572B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FA9DF25-09FA-6D9C-2550-95F2E542D8B4}"/>
              </a:ext>
            </a:extLst>
          </p:cNvPr>
          <p:cNvSpPr>
            <a:spLocks noGrp="1"/>
          </p:cNvSpPr>
          <p:nvPr>
            <p:ph type="sldNum" sz="quarter" idx="12"/>
          </p:nvPr>
        </p:nvSpPr>
        <p:spPr/>
        <p:txBody>
          <a:bodyPr/>
          <a:lstStyle/>
          <a:p>
            <a:fld id="{5DFC7B44-368A-45B7-94AA-091856C646D8}" type="slidenum">
              <a:rPr lang="en-AU" smtClean="0"/>
              <a:t>‹#›</a:t>
            </a:fld>
            <a:endParaRPr lang="en-AU"/>
          </a:p>
        </p:txBody>
      </p:sp>
    </p:spTree>
    <p:extLst>
      <p:ext uri="{BB962C8B-B14F-4D97-AF65-F5344CB8AC3E}">
        <p14:creationId xmlns:p14="http://schemas.microsoft.com/office/powerpoint/2010/main" val="339159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C4289C-46F4-062D-0ED3-CE887FF876C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941F056-62E8-E7B3-D8C4-791E8878BDC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AC85244-40C9-3889-FB1F-E9E11CD20D5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826F00-CA7B-4D69-92B5-701072F4DF56}" type="datetimeFigureOut">
              <a:rPr lang="en-AU" smtClean="0"/>
              <a:t>25/09/2025</a:t>
            </a:fld>
            <a:endParaRPr lang="en-AU"/>
          </a:p>
        </p:txBody>
      </p:sp>
      <p:sp>
        <p:nvSpPr>
          <p:cNvPr id="5" name="Footer Placeholder 4">
            <a:extLst>
              <a:ext uri="{FF2B5EF4-FFF2-40B4-BE49-F238E27FC236}">
                <a16:creationId xmlns:a16="http://schemas.microsoft.com/office/drawing/2014/main" id="{3C25280C-EF47-D343-2610-4F23B5106E8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32278532-01F4-FB2E-66B5-D63DA51FFE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FC7B44-368A-45B7-94AA-091856C646D8}" type="slidenum">
              <a:rPr lang="en-AU" smtClean="0"/>
              <a:t>‹#›</a:t>
            </a:fld>
            <a:endParaRPr lang="en-AU"/>
          </a:p>
        </p:txBody>
      </p:sp>
    </p:spTree>
    <p:extLst>
      <p:ext uri="{BB962C8B-B14F-4D97-AF65-F5344CB8AC3E}">
        <p14:creationId xmlns:p14="http://schemas.microsoft.com/office/powerpoint/2010/main" val="25693831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jpeg"/><Relationship Id="rId7" Type="http://schemas.openxmlformats.org/officeDocument/2006/relationships/diagramLayout" Target="../diagrams/layout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22.png"/><Relationship Id="rId10" Type="http://schemas.microsoft.com/office/2007/relationships/diagramDrawing" Target="../diagrams/drawing2.xml"/><Relationship Id="rId4" Type="http://schemas.openxmlformats.org/officeDocument/2006/relationships/image" Target="../media/image21.png"/><Relationship Id="rId9" Type="http://schemas.openxmlformats.org/officeDocument/2006/relationships/diagramColors" Target="../diagrams/colors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hyperlink" Target="http://www.echoyachts.com.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60DCA1-0FFE-0DB8-4DE8-A65FA9BD6D99}"/>
              </a:ext>
            </a:extLst>
          </p:cNvPr>
          <p:cNvSpPr>
            <a:spLocks noGrp="1"/>
          </p:cNvSpPr>
          <p:nvPr>
            <p:ph type="subTitle" idx="1"/>
          </p:nvPr>
        </p:nvSpPr>
        <p:spPr>
          <a:xfrm>
            <a:off x="4572000" y="2802631"/>
            <a:ext cx="3987316" cy="1252736"/>
          </a:xfrm>
        </p:spPr>
        <p:txBody>
          <a:bodyPr/>
          <a:lstStyle/>
          <a:p>
            <a:r>
              <a:rPr lang="en-AU" dirty="0"/>
              <a:t>Employee/Contractor Induction Manual</a:t>
            </a:r>
          </a:p>
        </p:txBody>
      </p:sp>
      <p:pic>
        <p:nvPicPr>
          <p:cNvPr id="4" name="Picture 3">
            <a:extLst>
              <a:ext uri="{FF2B5EF4-FFF2-40B4-BE49-F238E27FC236}">
                <a16:creationId xmlns:a16="http://schemas.microsoft.com/office/drawing/2014/main" id="{C257C025-5863-7A77-9FA5-A9ADF59B09D9}"/>
              </a:ext>
            </a:extLst>
          </p:cNvPr>
          <p:cNvPicPr>
            <a:picLocks noChangeAspect="1"/>
          </p:cNvPicPr>
          <p:nvPr/>
        </p:nvPicPr>
        <p:blipFill>
          <a:blip r:embed="rId2"/>
          <a:stretch>
            <a:fillRect/>
          </a:stretch>
        </p:blipFill>
        <p:spPr>
          <a:xfrm>
            <a:off x="0" y="0"/>
            <a:ext cx="9144000" cy="1172748"/>
          </a:xfrm>
          <a:prstGeom prst="rect">
            <a:avLst/>
          </a:prstGeom>
        </p:spPr>
      </p:pic>
      <p:pic>
        <p:nvPicPr>
          <p:cNvPr id="5" name="Picture 4">
            <a:extLst>
              <a:ext uri="{FF2B5EF4-FFF2-40B4-BE49-F238E27FC236}">
                <a16:creationId xmlns:a16="http://schemas.microsoft.com/office/drawing/2014/main" id="{0469460B-2330-7E16-90C0-7CC8F58D26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48"/>
          <a:stretch/>
        </p:blipFill>
        <p:spPr bwMode="auto">
          <a:xfrm>
            <a:off x="0" y="6309320"/>
            <a:ext cx="9144000" cy="548681"/>
          </a:xfrm>
          <a:prstGeom prst="rect">
            <a:avLst/>
          </a:prstGeom>
          <a:ln>
            <a:noFill/>
          </a:ln>
          <a:extLst>
            <a:ext uri="{53640926-AAD7-44D8-BBD7-CCE9431645EC}">
              <a14:shadowObscured xmlns:a14="http://schemas.microsoft.com/office/drawing/2010/main"/>
            </a:ext>
          </a:extLst>
        </p:spPr>
      </p:pic>
      <p:pic>
        <p:nvPicPr>
          <p:cNvPr id="9" name="Picture 8" descr="A white boat on water&#10;&#10;AI-generated content may be incorrect.">
            <a:extLst>
              <a:ext uri="{FF2B5EF4-FFF2-40B4-BE49-F238E27FC236}">
                <a16:creationId xmlns:a16="http://schemas.microsoft.com/office/drawing/2014/main" id="{1BD6927B-E822-AFAA-379F-27D9268CA0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684" y="1172748"/>
            <a:ext cx="3384376" cy="45125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id="{7E4CF3AF-546C-DA4E-7E22-54477895810D}"/>
              </a:ext>
            </a:extLst>
          </p:cNvPr>
          <p:cNvSpPr txBox="1"/>
          <p:nvPr/>
        </p:nvSpPr>
        <p:spPr>
          <a:xfrm>
            <a:off x="6156176" y="5805264"/>
            <a:ext cx="2232248" cy="246221"/>
          </a:xfrm>
          <a:prstGeom prst="rect">
            <a:avLst/>
          </a:prstGeom>
          <a:noFill/>
        </p:spPr>
        <p:txBody>
          <a:bodyPr wrap="square" rtlCol="0">
            <a:spAutoFit/>
          </a:bodyPr>
          <a:lstStyle/>
          <a:p>
            <a:r>
              <a:rPr lang="en-AU" sz="1000" dirty="0"/>
              <a:t>HR 01 - Updated 24/9/2025</a:t>
            </a:r>
          </a:p>
        </p:txBody>
      </p:sp>
    </p:spTree>
    <p:extLst>
      <p:ext uri="{BB962C8B-B14F-4D97-AF65-F5344CB8AC3E}">
        <p14:creationId xmlns:p14="http://schemas.microsoft.com/office/powerpoint/2010/main" val="26729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C20E5-D4F1-A6FA-44DC-E05DEC194C7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96EAA4F-0521-1321-6F03-2103AA990B3C}"/>
              </a:ext>
            </a:extLst>
          </p:cNvPr>
          <p:cNvPicPr>
            <a:picLocks noChangeAspect="1"/>
          </p:cNvPicPr>
          <p:nvPr/>
        </p:nvPicPr>
        <p:blipFill>
          <a:blip r:embed="rId2"/>
          <a:stretch>
            <a:fillRect/>
          </a:stretch>
        </p:blipFill>
        <p:spPr>
          <a:xfrm>
            <a:off x="0" y="-12037"/>
            <a:ext cx="9144000" cy="1052736"/>
          </a:xfrm>
          <a:prstGeom prst="rect">
            <a:avLst/>
          </a:prstGeom>
        </p:spPr>
      </p:pic>
      <p:pic>
        <p:nvPicPr>
          <p:cNvPr id="5" name="Picture 4">
            <a:extLst>
              <a:ext uri="{FF2B5EF4-FFF2-40B4-BE49-F238E27FC236}">
                <a16:creationId xmlns:a16="http://schemas.microsoft.com/office/drawing/2014/main" id="{512E7BFA-8ACE-8A09-7D17-9E7F135201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48"/>
          <a:stretch/>
        </p:blipFill>
        <p:spPr bwMode="auto">
          <a:xfrm>
            <a:off x="0" y="6381328"/>
            <a:ext cx="9144000" cy="476673"/>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ED44C80B-F1A8-4692-DB01-5D80A731A591}"/>
              </a:ext>
            </a:extLst>
          </p:cNvPr>
          <p:cNvSpPr txBox="1">
            <a:spLocks/>
          </p:cNvSpPr>
          <p:nvPr/>
        </p:nvSpPr>
        <p:spPr>
          <a:xfrm>
            <a:off x="-324544" y="701629"/>
            <a:ext cx="3744416" cy="7109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3000" b="1" dirty="0">
                <a:effectLst>
                  <a:outerShdw blurRad="38100" dist="38100" dir="2700000" algn="tl">
                    <a:srgbClr val="000000">
                      <a:alpha val="43137"/>
                    </a:srgbClr>
                  </a:outerShdw>
                </a:effectLst>
              </a:rPr>
              <a:t>Fire Prevention</a:t>
            </a:r>
          </a:p>
        </p:txBody>
      </p:sp>
      <p:sp>
        <p:nvSpPr>
          <p:cNvPr id="2" name="TextBox 1">
            <a:extLst>
              <a:ext uri="{FF2B5EF4-FFF2-40B4-BE49-F238E27FC236}">
                <a16:creationId xmlns:a16="http://schemas.microsoft.com/office/drawing/2014/main" id="{24C7E722-78C5-2DBD-C29A-E1C403FB1862}"/>
              </a:ext>
            </a:extLst>
          </p:cNvPr>
          <p:cNvSpPr txBox="1"/>
          <p:nvPr/>
        </p:nvSpPr>
        <p:spPr>
          <a:xfrm>
            <a:off x="251520" y="1341576"/>
            <a:ext cx="7992888" cy="1300612"/>
          </a:xfrm>
          <a:prstGeom prst="rect">
            <a:avLst/>
          </a:prstGeom>
          <a:noFill/>
        </p:spPr>
        <p:txBody>
          <a:bodyPr wrap="square" rtlCol="0">
            <a:spAutoFit/>
          </a:bodyPr>
          <a:lstStyle/>
          <a:p>
            <a:pPr>
              <a:lnSpc>
                <a:spcPct val="107000"/>
              </a:lnSpc>
              <a:spcAft>
                <a:spcPts val="800"/>
              </a:spcAft>
            </a:pPr>
            <a:r>
              <a:rPr lang="en-AU" sz="1400" b="1"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Fire Emergency</a:t>
            </a:r>
            <a:r>
              <a:rPr lang="en-AU" sz="14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 –</a:t>
            </a:r>
            <a:r>
              <a:rPr lang="en-AU" sz="1400" spc="40" dirty="0">
                <a:solidFill>
                  <a:schemeClr val="accent1"/>
                </a:solidFill>
                <a:latin typeface="Segoe UI" panose="020B0502040204020203" pitchFamily="34" charset="0"/>
                <a:ea typeface="Arial" panose="020B0604020202020204" pitchFamily="34" charset="0"/>
                <a:cs typeface="Segoe UI" panose="020B0502040204020203" pitchFamily="34" charset="0"/>
              </a:rPr>
              <a:t> Before attempting to extinguish a fire make sure it is safe to do so. Never attempt to extinguish a fire if it means putting yourself at risk of harm or injury. Evacuate the area immediately if there are chemicals or explosives present. Echo Marine Group is equipped with Dry Powder extinguishers, fire blankets and fire hoses.</a:t>
            </a:r>
            <a:br>
              <a:rPr lang="en-AU" sz="1800" spc="90" dirty="0">
                <a:solidFill>
                  <a:schemeClr val="accent1">
                    <a:lumMod val="20000"/>
                    <a:lumOff val="80000"/>
                  </a:schemeClr>
                </a:solidFill>
                <a:effectLst/>
                <a:latin typeface="Segoe UI" panose="020B0502040204020203" pitchFamily="34" charset="0"/>
                <a:ea typeface="Arial" panose="020B0604020202020204" pitchFamily="34" charset="0"/>
              </a:rPr>
            </a:br>
            <a:endParaRPr lang="en-AU" dirty="0">
              <a:solidFill>
                <a:schemeClr val="accent1">
                  <a:lumMod val="20000"/>
                  <a:lumOff val="80000"/>
                </a:schemeClr>
              </a:solidFill>
            </a:endParaRPr>
          </a:p>
        </p:txBody>
      </p:sp>
      <p:pic>
        <p:nvPicPr>
          <p:cNvPr id="6" name="Picture 5">
            <a:extLst>
              <a:ext uri="{FF2B5EF4-FFF2-40B4-BE49-F238E27FC236}">
                <a16:creationId xmlns:a16="http://schemas.microsoft.com/office/drawing/2014/main" id="{CAF69DB6-409A-762A-B2AD-9E542C68444E}"/>
              </a:ext>
            </a:extLst>
          </p:cNvPr>
          <p:cNvPicPr>
            <a:picLocks noChangeAspect="1"/>
          </p:cNvPicPr>
          <p:nvPr/>
        </p:nvPicPr>
        <p:blipFill>
          <a:blip r:embed="rId4"/>
          <a:stretch>
            <a:fillRect/>
          </a:stretch>
        </p:blipFill>
        <p:spPr>
          <a:xfrm>
            <a:off x="323528" y="2508157"/>
            <a:ext cx="3256897" cy="3648214"/>
          </a:xfrm>
          <a:prstGeom prst="rect">
            <a:avLst/>
          </a:prstGeom>
        </p:spPr>
      </p:pic>
      <p:sp>
        <p:nvSpPr>
          <p:cNvPr id="7" name="TextBox 6">
            <a:extLst>
              <a:ext uri="{FF2B5EF4-FFF2-40B4-BE49-F238E27FC236}">
                <a16:creationId xmlns:a16="http://schemas.microsoft.com/office/drawing/2014/main" id="{F0A8AB85-EF85-82EC-5CFC-65EAB7716903}"/>
              </a:ext>
            </a:extLst>
          </p:cNvPr>
          <p:cNvSpPr txBox="1"/>
          <p:nvPr/>
        </p:nvSpPr>
        <p:spPr>
          <a:xfrm>
            <a:off x="4067944" y="2808770"/>
            <a:ext cx="3168352" cy="3046988"/>
          </a:xfrm>
          <a:prstGeom prst="rect">
            <a:avLst/>
          </a:prstGeom>
          <a:noFill/>
        </p:spPr>
        <p:txBody>
          <a:bodyPr wrap="square" rtlCol="0">
            <a:spAutoFit/>
          </a:bodyPr>
          <a:lstStyle/>
          <a:p>
            <a:r>
              <a:rPr lang="en-AU" sz="1600" dirty="0">
                <a:solidFill>
                  <a:schemeClr val="accent1"/>
                </a:solidFill>
                <a:latin typeface="Segoe UI" panose="020B0502040204020203" pitchFamily="34" charset="0"/>
                <a:cs typeface="Segoe UI" panose="020B0502040204020203" pitchFamily="34" charset="0"/>
              </a:rPr>
              <a:t>Fire hoses can only be used on fires that have a fuel source of wood, textile or paper . Do not use on fires resulting from flammable liquids, vapours, gas or that involve live electrical apparatus. </a:t>
            </a:r>
          </a:p>
          <a:p>
            <a:endParaRPr lang="en-AU" sz="1600" dirty="0">
              <a:solidFill>
                <a:schemeClr val="accent1"/>
              </a:solidFill>
              <a:latin typeface="Segoe UI" panose="020B0502040204020203" pitchFamily="34" charset="0"/>
              <a:cs typeface="Segoe UI" panose="020B0502040204020203" pitchFamily="34" charset="0"/>
            </a:endParaRPr>
          </a:p>
          <a:p>
            <a:endParaRPr lang="en-AU" sz="1600" dirty="0">
              <a:solidFill>
                <a:schemeClr val="accent1"/>
              </a:solidFill>
              <a:latin typeface="Segoe UI" panose="020B0502040204020203" pitchFamily="34" charset="0"/>
              <a:cs typeface="Segoe UI" panose="020B0502040204020203" pitchFamily="34" charset="0"/>
            </a:endParaRPr>
          </a:p>
          <a:p>
            <a:r>
              <a:rPr lang="en-AU" sz="1600" dirty="0">
                <a:solidFill>
                  <a:schemeClr val="accent1"/>
                </a:solidFill>
                <a:latin typeface="Segoe UI" panose="020B0502040204020203" pitchFamily="34" charset="0"/>
                <a:cs typeface="Segoe UI" panose="020B0502040204020203" pitchFamily="34" charset="0"/>
              </a:rPr>
              <a:t>Fire blankets are in all kitchen areas to be used in the case of a cooking fire.</a:t>
            </a:r>
          </a:p>
        </p:txBody>
      </p:sp>
      <p:pic>
        <p:nvPicPr>
          <p:cNvPr id="8" name="Picture 7">
            <a:extLst>
              <a:ext uri="{FF2B5EF4-FFF2-40B4-BE49-F238E27FC236}">
                <a16:creationId xmlns:a16="http://schemas.microsoft.com/office/drawing/2014/main" id="{8896B0E4-4822-DFD8-6CEC-42F13E97D306}"/>
              </a:ext>
            </a:extLst>
          </p:cNvPr>
          <p:cNvPicPr>
            <a:picLocks noChangeAspect="1"/>
          </p:cNvPicPr>
          <p:nvPr/>
        </p:nvPicPr>
        <p:blipFill>
          <a:blip r:embed="rId5"/>
          <a:stretch>
            <a:fillRect/>
          </a:stretch>
        </p:blipFill>
        <p:spPr>
          <a:xfrm>
            <a:off x="7524328" y="2943065"/>
            <a:ext cx="1185766" cy="1769238"/>
          </a:xfrm>
          <a:prstGeom prst="rect">
            <a:avLst/>
          </a:prstGeom>
        </p:spPr>
      </p:pic>
    </p:spTree>
    <p:extLst>
      <p:ext uri="{BB962C8B-B14F-4D97-AF65-F5344CB8AC3E}">
        <p14:creationId xmlns:p14="http://schemas.microsoft.com/office/powerpoint/2010/main" val="2896015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6EF86-8A6A-DA1F-A435-149803F9DF8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01D2BA6-6C98-D564-7F2A-E9181CB4AFF3}"/>
              </a:ext>
            </a:extLst>
          </p:cNvPr>
          <p:cNvPicPr>
            <a:picLocks noChangeAspect="1"/>
          </p:cNvPicPr>
          <p:nvPr/>
        </p:nvPicPr>
        <p:blipFill>
          <a:blip r:embed="rId2"/>
          <a:stretch>
            <a:fillRect/>
          </a:stretch>
        </p:blipFill>
        <p:spPr>
          <a:xfrm>
            <a:off x="0" y="-12037"/>
            <a:ext cx="9144000" cy="1052736"/>
          </a:xfrm>
          <a:prstGeom prst="rect">
            <a:avLst/>
          </a:prstGeom>
        </p:spPr>
      </p:pic>
      <p:pic>
        <p:nvPicPr>
          <p:cNvPr id="11" name="Picture 10">
            <a:extLst>
              <a:ext uri="{FF2B5EF4-FFF2-40B4-BE49-F238E27FC236}">
                <a16:creationId xmlns:a16="http://schemas.microsoft.com/office/drawing/2014/main" id="{7D9EF6BC-F0FA-1A34-6210-3AF0D2CE9A84}"/>
              </a:ext>
            </a:extLst>
          </p:cNvPr>
          <p:cNvPicPr>
            <a:picLocks noChangeAspect="1"/>
          </p:cNvPicPr>
          <p:nvPr/>
        </p:nvPicPr>
        <p:blipFill>
          <a:blip r:embed="rId3"/>
          <a:stretch>
            <a:fillRect/>
          </a:stretch>
        </p:blipFill>
        <p:spPr>
          <a:xfrm>
            <a:off x="2524085" y="836712"/>
            <a:ext cx="4095830" cy="5381833"/>
          </a:xfrm>
          <a:prstGeom prst="rect">
            <a:avLst/>
          </a:prstGeom>
        </p:spPr>
      </p:pic>
      <p:pic>
        <p:nvPicPr>
          <p:cNvPr id="5" name="Picture 4">
            <a:extLst>
              <a:ext uri="{FF2B5EF4-FFF2-40B4-BE49-F238E27FC236}">
                <a16:creationId xmlns:a16="http://schemas.microsoft.com/office/drawing/2014/main" id="{C4BD0D9D-6B34-3A73-C118-91EF248F13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0548"/>
          <a:stretch/>
        </p:blipFill>
        <p:spPr bwMode="auto">
          <a:xfrm>
            <a:off x="0" y="6381328"/>
            <a:ext cx="9144000" cy="476673"/>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B0BBAF88-A7E8-7033-5542-F63FD366208E}"/>
              </a:ext>
            </a:extLst>
          </p:cNvPr>
          <p:cNvSpPr txBox="1"/>
          <p:nvPr/>
        </p:nvSpPr>
        <p:spPr>
          <a:xfrm>
            <a:off x="179512" y="692696"/>
            <a:ext cx="2160240" cy="4216539"/>
          </a:xfrm>
          <a:prstGeom prst="rect">
            <a:avLst/>
          </a:prstGeom>
          <a:noFill/>
        </p:spPr>
        <p:txBody>
          <a:bodyPr wrap="square">
            <a:spAutoFit/>
          </a:bodyPr>
          <a:lstStyle/>
          <a:p>
            <a:r>
              <a:rPr lang="en-AU" sz="3200" b="1" dirty="0">
                <a:effectLst>
                  <a:outerShdw blurRad="38100" dist="38100" dir="2700000" algn="tl">
                    <a:srgbClr val="000000">
                      <a:alpha val="43137"/>
                    </a:srgbClr>
                  </a:outerShdw>
                </a:effectLst>
              </a:rPr>
              <a:t>PPE</a:t>
            </a:r>
            <a:r>
              <a:rPr lang="en-AU" sz="3200" dirty="0"/>
              <a:t> </a:t>
            </a:r>
            <a:br>
              <a:rPr lang="en-AU" sz="3200" dirty="0"/>
            </a:br>
            <a:br>
              <a:rPr lang="en-AU" sz="2000" dirty="0"/>
            </a:br>
            <a:r>
              <a:rPr lang="en-AU" sz="1800" b="0" dirty="0">
                <a:effectLst/>
              </a:rPr>
              <a:t>If you enter an area where this signage is displayed, you must wear the indicated PPE. </a:t>
            </a:r>
          </a:p>
          <a:p>
            <a:endParaRPr lang="en-AU" dirty="0">
              <a:solidFill>
                <a:srgbClr val="7030A0"/>
              </a:solidFill>
            </a:endParaRPr>
          </a:p>
          <a:p>
            <a:r>
              <a:rPr lang="en-AU" sz="1800" b="0" dirty="0">
                <a:solidFill>
                  <a:srgbClr val="7030A0"/>
                </a:solidFill>
                <a:effectLst/>
              </a:rPr>
              <a:t>The minimum requirement across the site is hard hat, glasses, hearing protection, long pants  and hi-vis.</a:t>
            </a:r>
            <a:endParaRPr lang="en-AU" dirty="0">
              <a:solidFill>
                <a:srgbClr val="7030A0"/>
              </a:solidFill>
            </a:endParaRPr>
          </a:p>
        </p:txBody>
      </p:sp>
    </p:spTree>
    <p:extLst>
      <p:ext uri="{BB962C8B-B14F-4D97-AF65-F5344CB8AC3E}">
        <p14:creationId xmlns:p14="http://schemas.microsoft.com/office/powerpoint/2010/main" val="121215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A1E46-3948-E645-C97F-DC6F2B83973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33BDB7C-275C-E827-D325-28C4C479CC37}"/>
              </a:ext>
            </a:extLst>
          </p:cNvPr>
          <p:cNvPicPr>
            <a:picLocks noChangeAspect="1"/>
          </p:cNvPicPr>
          <p:nvPr/>
        </p:nvPicPr>
        <p:blipFill>
          <a:blip r:embed="rId2"/>
          <a:stretch>
            <a:fillRect/>
          </a:stretch>
        </p:blipFill>
        <p:spPr>
          <a:xfrm>
            <a:off x="0" y="-12037"/>
            <a:ext cx="9144000" cy="1052736"/>
          </a:xfrm>
          <a:prstGeom prst="rect">
            <a:avLst/>
          </a:prstGeom>
        </p:spPr>
      </p:pic>
      <p:pic>
        <p:nvPicPr>
          <p:cNvPr id="5" name="Picture 4">
            <a:extLst>
              <a:ext uri="{FF2B5EF4-FFF2-40B4-BE49-F238E27FC236}">
                <a16:creationId xmlns:a16="http://schemas.microsoft.com/office/drawing/2014/main" id="{D2838CAA-DD41-2879-D37A-EAE22F68D0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48"/>
          <a:stretch/>
        </p:blipFill>
        <p:spPr bwMode="auto">
          <a:xfrm>
            <a:off x="0" y="6381328"/>
            <a:ext cx="9144000" cy="476673"/>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C3F2FB01-10F0-6F11-947E-507B86620D5E}"/>
              </a:ext>
            </a:extLst>
          </p:cNvPr>
          <p:cNvSpPr txBox="1">
            <a:spLocks/>
          </p:cNvSpPr>
          <p:nvPr/>
        </p:nvSpPr>
        <p:spPr>
          <a:xfrm>
            <a:off x="-468560" y="836712"/>
            <a:ext cx="8352928" cy="8715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3000" b="1" dirty="0">
                <a:effectLst>
                  <a:outerShdw blurRad="38100" dist="38100" dir="2700000" algn="tl">
                    <a:srgbClr val="000000">
                      <a:alpha val="43137"/>
                    </a:srgbClr>
                  </a:outerShdw>
                </a:effectLst>
              </a:rPr>
              <a:t>Accident/Incident/Near Miss Reporting</a:t>
            </a:r>
          </a:p>
        </p:txBody>
      </p:sp>
      <p:sp>
        <p:nvSpPr>
          <p:cNvPr id="2" name="TextBox 1">
            <a:extLst>
              <a:ext uri="{FF2B5EF4-FFF2-40B4-BE49-F238E27FC236}">
                <a16:creationId xmlns:a16="http://schemas.microsoft.com/office/drawing/2014/main" id="{75A40D46-AC0E-1055-3107-A5DC50B68A5D}"/>
              </a:ext>
            </a:extLst>
          </p:cNvPr>
          <p:cNvSpPr txBox="1"/>
          <p:nvPr/>
        </p:nvSpPr>
        <p:spPr>
          <a:xfrm>
            <a:off x="575556" y="1995049"/>
            <a:ext cx="7992888" cy="3668120"/>
          </a:xfrm>
          <a:prstGeom prst="rect">
            <a:avLst/>
          </a:prstGeom>
          <a:noFill/>
        </p:spPr>
        <p:txBody>
          <a:bodyPr wrap="square" rtlCol="0">
            <a:spAutoFit/>
          </a:bodyPr>
          <a:lstStyle/>
          <a:p>
            <a:pPr>
              <a:lnSpc>
                <a:spcPct val="107000"/>
              </a:lnSpc>
              <a:spcAft>
                <a:spcPts val="800"/>
              </a:spcAft>
            </a:pPr>
            <a:r>
              <a:rPr lang="en-AU" sz="16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All accidents, incidents or near misses must be reported.</a:t>
            </a:r>
          </a:p>
          <a:p>
            <a:pPr>
              <a:lnSpc>
                <a:spcPct val="107000"/>
              </a:lnSpc>
              <a:spcAft>
                <a:spcPts val="800"/>
              </a:spcAft>
            </a:pPr>
            <a:endParaRPr lang="en-AU" sz="1600" spc="40" dirty="0">
              <a:solidFill>
                <a:schemeClr val="accent1"/>
              </a:solidFill>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800"/>
              </a:spcAft>
            </a:pPr>
            <a:r>
              <a:rPr lang="en-AU" sz="1600" spc="40" dirty="0">
                <a:solidFill>
                  <a:schemeClr val="accent1"/>
                </a:solidFill>
                <a:effectLst/>
                <a:latin typeface="Segoe UI" panose="020B0502040204020203" pitchFamily="34" charset="0"/>
                <a:ea typeface="Calibri" panose="020F0502020204030204" pitchFamily="34" charset="0"/>
                <a:cs typeface="Segoe UI" panose="020B0502040204020203" pitchFamily="34" charset="0"/>
              </a:rPr>
              <a:t>Some examples include:</a:t>
            </a:r>
            <a:endParaRPr lang="en-AU" sz="1600"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a:p>
            <a:pPr marL="285750" indent="-285750">
              <a:spcBef>
                <a:spcPts val="600"/>
              </a:spcBef>
              <a:spcAft>
                <a:spcPts val="600"/>
              </a:spcAft>
              <a:buFont typeface="Wingdings" panose="05000000000000000000" pitchFamily="2" charset="2"/>
              <a:buChar char="v"/>
            </a:pPr>
            <a:r>
              <a:rPr lang="en-AU" sz="1400" spc="90" dirty="0">
                <a:solidFill>
                  <a:schemeClr val="accent1"/>
                </a:solidFill>
                <a:effectLst/>
                <a:latin typeface="Segoe UI" panose="020B0502040204020203" pitchFamily="34" charset="0"/>
                <a:ea typeface="Arial" panose="020B0604020202020204" pitchFamily="34" charset="0"/>
              </a:rPr>
              <a:t>Chemical Spills</a:t>
            </a:r>
          </a:p>
          <a:p>
            <a:pPr marL="285750" indent="-285750">
              <a:spcBef>
                <a:spcPts val="600"/>
              </a:spcBef>
              <a:spcAft>
                <a:spcPts val="600"/>
              </a:spcAft>
              <a:buFont typeface="Wingdings" panose="05000000000000000000" pitchFamily="2" charset="2"/>
              <a:buChar char="v"/>
            </a:pPr>
            <a:r>
              <a:rPr lang="en-AU" sz="1400" spc="90" dirty="0">
                <a:solidFill>
                  <a:schemeClr val="accent1"/>
                </a:solidFill>
                <a:latin typeface="Segoe UI" panose="020B0502040204020203" pitchFamily="34" charset="0"/>
                <a:ea typeface="Arial" panose="020B0604020202020204" pitchFamily="34" charset="0"/>
              </a:rPr>
              <a:t>Security Incidents</a:t>
            </a:r>
          </a:p>
          <a:p>
            <a:pPr marL="285750" indent="-285750">
              <a:spcBef>
                <a:spcPts val="600"/>
              </a:spcBef>
              <a:spcAft>
                <a:spcPts val="600"/>
              </a:spcAft>
              <a:buFont typeface="Wingdings" panose="05000000000000000000" pitchFamily="2" charset="2"/>
              <a:buChar char="v"/>
            </a:pPr>
            <a:r>
              <a:rPr lang="en-AU" sz="1400" spc="90" dirty="0">
                <a:solidFill>
                  <a:schemeClr val="accent1"/>
                </a:solidFill>
                <a:effectLst/>
                <a:latin typeface="Segoe UI" panose="020B0502040204020203" pitchFamily="34" charset="0"/>
                <a:ea typeface="Arial" panose="020B0604020202020204" pitchFamily="34" charset="0"/>
              </a:rPr>
              <a:t>Fuel Spills</a:t>
            </a:r>
          </a:p>
          <a:p>
            <a:pPr marL="285750" indent="-285750">
              <a:spcBef>
                <a:spcPts val="600"/>
              </a:spcBef>
              <a:spcAft>
                <a:spcPts val="600"/>
              </a:spcAft>
              <a:buFont typeface="Wingdings" panose="05000000000000000000" pitchFamily="2" charset="2"/>
              <a:buChar char="v"/>
            </a:pPr>
            <a:r>
              <a:rPr lang="en-AU" sz="1400" spc="90" dirty="0">
                <a:solidFill>
                  <a:schemeClr val="accent1"/>
                </a:solidFill>
                <a:latin typeface="Segoe UI" panose="020B0502040204020203" pitchFamily="34" charset="0"/>
                <a:ea typeface="Arial" panose="020B0604020202020204" pitchFamily="34" charset="0"/>
              </a:rPr>
              <a:t>Wastewater Spills</a:t>
            </a:r>
          </a:p>
          <a:p>
            <a:pPr marL="285750" indent="-285750">
              <a:spcBef>
                <a:spcPts val="600"/>
              </a:spcBef>
              <a:spcAft>
                <a:spcPts val="600"/>
              </a:spcAft>
              <a:buFont typeface="Wingdings" panose="05000000000000000000" pitchFamily="2" charset="2"/>
              <a:buChar char="v"/>
            </a:pPr>
            <a:r>
              <a:rPr lang="en-AU" sz="1400" spc="90" dirty="0">
                <a:solidFill>
                  <a:schemeClr val="accent1"/>
                </a:solidFill>
                <a:effectLst/>
                <a:latin typeface="Segoe UI" panose="020B0502040204020203" pitchFamily="34" charset="0"/>
                <a:ea typeface="Arial" panose="020B0604020202020204" pitchFamily="34" charset="0"/>
              </a:rPr>
              <a:t>Motor Vehicle </a:t>
            </a:r>
            <a:r>
              <a:rPr lang="en-AU" sz="1400" spc="90" dirty="0">
                <a:solidFill>
                  <a:schemeClr val="accent1"/>
                </a:solidFill>
                <a:latin typeface="Segoe UI" panose="020B0502040204020203" pitchFamily="34" charset="0"/>
                <a:ea typeface="Arial" panose="020B0604020202020204" pitchFamily="34" charset="0"/>
              </a:rPr>
              <a:t>Incidents (including mobile plant)</a:t>
            </a:r>
          </a:p>
          <a:p>
            <a:pPr marL="285750" indent="-285750">
              <a:spcBef>
                <a:spcPts val="600"/>
              </a:spcBef>
              <a:spcAft>
                <a:spcPts val="600"/>
              </a:spcAft>
              <a:buFont typeface="Wingdings" panose="05000000000000000000" pitchFamily="2" charset="2"/>
              <a:buChar char="v"/>
            </a:pPr>
            <a:r>
              <a:rPr lang="en-AU" sz="1400" spc="90" dirty="0">
                <a:solidFill>
                  <a:schemeClr val="accent1"/>
                </a:solidFill>
                <a:effectLst/>
                <a:latin typeface="Segoe UI" panose="020B0502040204020203" pitchFamily="34" charset="0"/>
                <a:ea typeface="Arial" panose="020B0604020202020204" pitchFamily="34" charset="0"/>
              </a:rPr>
              <a:t>First Aid Injuries</a:t>
            </a:r>
            <a:br>
              <a:rPr lang="en-AU" sz="1800" spc="90" dirty="0">
                <a:solidFill>
                  <a:schemeClr val="accent1">
                    <a:lumMod val="20000"/>
                    <a:lumOff val="80000"/>
                  </a:schemeClr>
                </a:solidFill>
                <a:effectLst/>
                <a:latin typeface="Segoe UI" panose="020B0502040204020203" pitchFamily="34" charset="0"/>
                <a:ea typeface="Arial" panose="020B0604020202020204" pitchFamily="34" charset="0"/>
              </a:rPr>
            </a:br>
            <a:endParaRPr lang="en-AU" dirty="0">
              <a:solidFill>
                <a:schemeClr val="accent1">
                  <a:lumMod val="20000"/>
                  <a:lumOff val="80000"/>
                </a:schemeClr>
              </a:solidFill>
            </a:endParaRPr>
          </a:p>
        </p:txBody>
      </p:sp>
    </p:spTree>
    <p:extLst>
      <p:ext uri="{BB962C8B-B14F-4D97-AF65-F5344CB8AC3E}">
        <p14:creationId xmlns:p14="http://schemas.microsoft.com/office/powerpoint/2010/main" val="491699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C6B9-B58E-D053-E9AD-5F15E515A75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A8E4A4B-F602-F3BD-FF30-ABFEF9E884D8}"/>
              </a:ext>
            </a:extLst>
          </p:cNvPr>
          <p:cNvPicPr>
            <a:picLocks noChangeAspect="1"/>
          </p:cNvPicPr>
          <p:nvPr/>
        </p:nvPicPr>
        <p:blipFill>
          <a:blip r:embed="rId2"/>
          <a:stretch>
            <a:fillRect/>
          </a:stretch>
        </p:blipFill>
        <p:spPr>
          <a:xfrm>
            <a:off x="0" y="-12037"/>
            <a:ext cx="9144000" cy="1052736"/>
          </a:xfrm>
          <a:prstGeom prst="rect">
            <a:avLst/>
          </a:prstGeom>
        </p:spPr>
      </p:pic>
      <p:pic>
        <p:nvPicPr>
          <p:cNvPr id="5" name="Picture 4">
            <a:extLst>
              <a:ext uri="{FF2B5EF4-FFF2-40B4-BE49-F238E27FC236}">
                <a16:creationId xmlns:a16="http://schemas.microsoft.com/office/drawing/2014/main" id="{0B308595-75ED-5EBC-996E-3C083B4BA6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48"/>
          <a:stretch/>
        </p:blipFill>
        <p:spPr bwMode="auto">
          <a:xfrm>
            <a:off x="0" y="6381328"/>
            <a:ext cx="9144000" cy="476673"/>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2C4C802C-6C19-C4FE-0890-7C86DB05E9A0}"/>
              </a:ext>
            </a:extLst>
          </p:cNvPr>
          <p:cNvSpPr txBox="1">
            <a:spLocks/>
          </p:cNvSpPr>
          <p:nvPr/>
        </p:nvSpPr>
        <p:spPr>
          <a:xfrm>
            <a:off x="-468560" y="836712"/>
            <a:ext cx="8352928" cy="8715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3000" b="1">
                <a:effectLst>
                  <a:outerShdw blurRad="38100" dist="38100" dir="2700000" algn="tl">
                    <a:srgbClr val="000000">
                      <a:alpha val="43137"/>
                    </a:srgbClr>
                  </a:outerShdw>
                </a:effectLst>
              </a:rPr>
              <a:t>Accident/Incident/Near Miss Reporting</a:t>
            </a:r>
            <a:endParaRPr lang="en-AU" sz="3000" b="1"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505C46CA-3BEA-ABE1-0ED8-18AAA97635CC}"/>
              </a:ext>
            </a:extLst>
          </p:cNvPr>
          <p:cNvSpPr txBox="1"/>
          <p:nvPr/>
        </p:nvSpPr>
        <p:spPr>
          <a:xfrm>
            <a:off x="575556" y="1798904"/>
            <a:ext cx="7992888" cy="5025543"/>
          </a:xfrm>
          <a:prstGeom prst="rect">
            <a:avLst/>
          </a:prstGeom>
          <a:noFill/>
        </p:spPr>
        <p:txBody>
          <a:bodyPr wrap="square" rtlCol="0">
            <a:spAutoFit/>
          </a:bodyPr>
          <a:lstStyle/>
          <a:p>
            <a:pPr>
              <a:lnSpc>
                <a:spcPct val="107000"/>
              </a:lnSpc>
              <a:spcAft>
                <a:spcPts val="800"/>
              </a:spcAft>
            </a:pPr>
            <a:r>
              <a:rPr lang="en-AU" b="1" spc="40">
                <a:solidFill>
                  <a:schemeClr val="accent1"/>
                </a:solidFill>
                <a:effectLst/>
                <a:latin typeface="Segoe UI" panose="020B0502040204020203" pitchFamily="34" charset="0"/>
                <a:ea typeface="Arial" panose="020B0604020202020204" pitchFamily="34" charset="0"/>
                <a:cs typeface="Segoe UI" panose="020B0502040204020203" pitchFamily="34" charset="0"/>
              </a:rPr>
              <a:t>Step 1</a:t>
            </a:r>
          </a:p>
          <a:p>
            <a:pPr>
              <a:lnSpc>
                <a:spcPct val="107000"/>
              </a:lnSpc>
              <a:spcAft>
                <a:spcPts val="800"/>
              </a:spcAft>
            </a:pPr>
            <a:r>
              <a:rPr lang="en-AU" sz="1600" spc="40">
                <a:solidFill>
                  <a:schemeClr val="accent1"/>
                </a:solidFill>
                <a:latin typeface="Segoe UI" panose="020B0502040204020203" pitchFamily="34" charset="0"/>
                <a:ea typeface="Calibri" panose="020F0502020204030204" pitchFamily="34" charset="0"/>
                <a:cs typeface="Segoe UI" panose="020B0502040204020203" pitchFamily="34" charset="0"/>
              </a:rPr>
              <a:t>Incident reports are made to your supervisor within </a:t>
            </a:r>
            <a:r>
              <a:rPr lang="en-AU" sz="1600" spc="40">
                <a:solidFill>
                  <a:srgbClr val="FF0000"/>
                </a:solidFill>
                <a:latin typeface="Segoe UI" panose="020B0502040204020203" pitchFamily="34" charset="0"/>
                <a:ea typeface="Calibri" panose="020F0502020204030204" pitchFamily="34" charset="0"/>
                <a:cs typeface="Segoe UI" panose="020B0502040204020203" pitchFamily="34" charset="0"/>
              </a:rPr>
              <a:t>10 minutes</a:t>
            </a:r>
            <a:r>
              <a:rPr lang="en-AU" sz="1600" spc="40">
                <a:solidFill>
                  <a:schemeClr val="accent1"/>
                </a:solidFill>
                <a:latin typeface="Segoe UI" panose="020B0502040204020203" pitchFamily="34" charset="0"/>
                <a:ea typeface="Calibri" panose="020F0502020204030204" pitchFamily="34" charset="0"/>
                <a:cs typeface="Segoe UI" panose="020B0502040204020203" pitchFamily="34" charset="0"/>
              </a:rPr>
              <a:t> of the incident occurring.</a:t>
            </a:r>
          </a:p>
          <a:p>
            <a:pPr>
              <a:lnSpc>
                <a:spcPct val="107000"/>
              </a:lnSpc>
              <a:spcAft>
                <a:spcPts val="800"/>
              </a:spcAft>
            </a:pPr>
            <a:endParaRPr lang="en-AU" sz="1600" spc="40">
              <a:solidFill>
                <a:schemeClr val="accent1"/>
              </a:solidFill>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800"/>
              </a:spcAft>
            </a:pPr>
            <a:r>
              <a:rPr lang="en-AU" sz="1600" b="1" spc="40">
                <a:solidFill>
                  <a:schemeClr val="accent1"/>
                </a:solidFill>
                <a:effectLst/>
                <a:latin typeface="Segoe UI" panose="020B0502040204020203" pitchFamily="34" charset="0"/>
                <a:ea typeface="Arial" panose="020B0604020202020204" pitchFamily="34" charset="0"/>
                <a:cs typeface="Segoe UI" panose="020B0502040204020203" pitchFamily="34" charset="0"/>
              </a:rPr>
              <a:t>Step 2</a:t>
            </a:r>
          </a:p>
          <a:p>
            <a:pPr>
              <a:lnSpc>
                <a:spcPct val="107000"/>
              </a:lnSpc>
              <a:spcAft>
                <a:spcPts val="800"/>
              </a:spcAft>
            </a:pPr>
            <a:r>
              <a:rPr lang="en-AU" sz="1600" spc="40">
                <a:solidFill>
                  <a:schemeClr val="accent1"/>
                </a:solidFill>
                <a:latin typeface="Segoe UI" panose="020B0502040204020203" pitchFamily="34" charset="0"/>
                <a:ea typeface="Calibri" panose="020F0502020204030204" pitchFamily="34" charset="0"/>
                <a:cs typeface="Segoe UI" panose="020B0502040204020203" pitchFamily="34" charset="0"/>
              </a:rPr>
              <a:t>Preserve the incident site if safe to do so. Any spill should be contained.</a:t>
            </a:r>
          </a:p>
          <a:p>
            <a:pPr>
              <a:lnSpc>
                <a:spcPct val="107000"/>
              </a:lnSpc>
              <a:spcAft>
                <a:spcPts val="800"/>
              </a:spcAft>
            </a:pPr>
            <a:endParaRPr lang="en-AU" sz="1600" spc="40">
              <a:solidFill>
                <a:schemeClr val="accent1"/>
              </a:solidFill>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800"/>
              </a:spcAft>
            </a:pPr>
            <a:r>
              <a:rPr lang="en-AU" sz="1600" b="1" spc="40">
                <a:solidFill>
                  <a:schemeClr val="accent1"/>
                </a:solidFill>
                <a:effectLst/>
                <a:latin typeface="Segoe UI" panose="020B0502040204020203" pitchFamily="34" charset="0"/>
                <a:ea typeface="Arial" panose="020B0604020202020204" pitchFamily="34" charset="0"/>
                <a:cs typeface="Segoe UI" panose="020B0502040204020203" pitchFamily="34" charset="0"/>
              </a:rPr>
              <a:t>Step 3</a:t>
            </a:r>
          </a:p>
          <a:p>
            <a:pPr>
              <a:lnSpc>
                <a:spcPct val="107000"/>
              </a:lnSpc>
              <a:spcAft>
                <a:spcPts val="800"/>
              </a:spcAft>
            </a:pPr>
            <a:r>
              <a:rPr lang="en-AU" sz="1600" spc="40">
                <a:solidFill>
                  <a:schemeClr val="accent1"/>
                </a:solidFill>
                <a:latin typeface="Segoe UI" panose="020B0502040204020203" pitchFamily="34" charset="0"/>
                <a:ea typeface="Calibri" panose="020F0502020204030204" pitchFamily="34" charset="0"/>
                <a:cs typeface="Segoe UI" panose="020B0502040204020203" pitchFamily="34" charset="0"/>
              </a:rPr>
              <a:t>Complete Accident/Incident/Near miss form </a:t>
            </a:r>
            <a:r>
              <a:rPr lang="en-AU" sz="1600" b="1" spc="40">
                <a:solidFill>
                  <a:schemeClr val="accent1"/>
                </a:solidFill>
                <a:latin typeface="Segoe UI" panose="020B0502040204020203" pitchFamily="34" charset="0"/>
                <a:ea typeface="Calibri" panose="020F0502020204030204" pitchFamily="34" charset="0"/>
                <a:cs typeface="Segoe UI" panose="020B0502040204020203" pitchFamily="34" charset="0"/>
              </a:rPr>
              <a:t>OSH 02.</a:t>
            </a:r>
          </a:p>
          <a:p>
            <a:pPr>
              <a:lnSpc>
                <a:spcPct val="107000"/>
              </a:lnSpc>
              <a:spcAft>
                <a:spcPts val="800"/>
              </a:spcAft>
            </a:pPr>
            <a:endParaRPr lang="en-AU" sz="1600" b="1" spc="40">
              <a:solidFill>
                <a:schemeClr val="accent1"/>
              </a:solidFill>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800"/>
              </a:spcAft>
            </a:pPr>
            <a:r>
              <a:rPr lang="en-AU" sz="1600" b="1" spc="40">
                <a:solidFill>
                  <a:schemeClr val="accent1"/>
                </a:solidFill>
                <a:effectLst/>
                <a:latin typeface="Segoe UI" panose="020B0502040204020203" pitchFamily="34" charset="0"/>
                <a:ea typeface="Arial" panose="020B0604020202020204" pitchFamily="34" charset="0"/>
                <a:cs typeface="Segoe UI" panose="020B0502040204020203" pitchFamily="34" charset="0"/>
              </a:rPr>
              <a:t>Step 4</a:t>
            </a:r>
          </a:p>
          <a:p>
            <a:pPr>
              <a:lnSpc>
                <a:spcPct val="107000"/>
              </a:lnSpc>
              <a:spcAft>
                <a:spcPts val="800"/>
              </a:spcAft>
            </a:pPr>
            <a:r>
              <a:rPr lang="en-AU" sz="1600" spc="40">
                <a:solidFill>
                  <a:schemeClr val="accent1"/>
                </a:solidFill>
                <a:latin typeface="Segoe UI" panose="020B0502040204020203" pitchFamily="34" charset="0"/>
                <a:ea typeface="Calibri" panose="020F0502020204030204" pitchFamily="34" charset="0"/>
                <a:cs typeface="Segoe UI" panose="020B0502040204020203" pitchFamily="34" charset="0"/>
              </a:rPr>
              <a:t>Participate in investigation if required</a:t>
            </a:r>
            <a:r>
              <a:rPr lang="en-AU" sz="1600" spc="40">
                <a:solidFill>
                  <a:schemeClr val="accent1">
                    <a:lumMod val="20000"/>
                    <a:lumOff val="80000"/>
                  </a:schemeClr>
                </a:solidFill>
                <a:latin typeface="Segoe UI" panose="020B0502040204020203" pitchFamily="34" charset="0"/>
                <a:ea typeface="Calibri" panose="020F0502020204030204" pitchFamily="34" charset="0"/>
                <a:cs typeface="Segoe UI" panose="020B0502040204020203" pitchFamily="34" charset="0"/>
              </a:rPr>
              <a:t>. </a:t>
            </a:r>
            <a:endParaRPr lang="en-AU" sz="1600" b="1" spc="40">
              <a:solidFill>
                <a:schemeClr val="accent1">
                  <a:lumMod val="20000"/>
                  <a:lumOff val="80000"/>
                </a:schemeClr>
              </a:solidFill>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800"/>
              </a:spcAft>
            </a:pPr>
            <a:endParaRPr lang="en-AU" sz="1600" b="1" spc="40">
              <a:solidFill>
                <a:schemeClr val="accent1">
                  <a:lumMod val="20000"/>
                  <a:lumOff val="80000"/>
                </a:schemeClr>
              </a:solidFill>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800"/>
              </a:spcAft>
            </a:pPr>
            <a:endParaRPr lang="en-AU" sz="1600" spc="40" dirty="0">
              <a:solidFill>
                <a:schemeClr val="accent1">
                  <a:lumMod val="20000"/>
                  <a:lumOff val="80000"/>
                </a:schemeClr>
              </a:solidFill>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1385263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391CE-8845-1692-9570-39E09F04A93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185845A-8222-AF33-0C19-7D06ACD1800E}"/>
              </a:ext>
            </a:extLst>
          </p:cNvPr>
          <p:cNvPicPr>
            <a:picLocks noChangeAspect="1"/>
          </p:cNvPicPr>
          <p:nvPr/>
        </p:nvPicPr>
        <p:blipFill>
          <a:blip r:embed="rId2"/>
          <a:stretch>
            <a:fillRect/>
          </a:stretch>
        </p:blipFill>
        <p:spPr>
          <a:xfrm>
            <a:off x="0" y="-12037"/>
            <a:ext cx="9144000" cy="1052736"/>
          </a:xfrm>
          <a:prstGeom prst="rect">
            <a:avLst/>
          </a:prstGeom>
        </p:spPr>
      </p:pic>
      <p:pic>
        <p:nvPicPr>
          <p:cNvPr id="5" name="Picture 4">
            <a:extLst>
              <a:ext uri="{FF2B5EF4-FFF2-40B4-BE49-F238E27FC236}">
                <a16:creationId xmlns:a16="http://schemas.microsoft.com/office/drawing/2014/main" id="{6DA6881A-6784-8F49-9188-576E616002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48"/>
          <a:stretch/>
        </p:blipFill>
        <p:spPr bwMode="auto">
          <a:xfrm>
            <a:off x="0" y="6381328"/>
            <a:ext cx="9144000" cy="476673"/>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7B8BFD6F-4725-E49F-471F-A111BA3D401F}"/>
              </a:ext>
            </a:extLst>
          </p:cNvPr>
          <p:cNvSpPr txBox="1">
            <a:spLocks/>
          </p:cNvSpPr>
          <p:nvPr/>
        </p:nvSpPr>
        <p:spPr>
          <a:xfrm>
            <a:off x="-2094" y="685223"/>
            <a:ext cx="2088232" cy="7109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2400" b="1" dirty="0">
                <a:effectLst>
                  <a:outerShdw blurRad="38100" dist="38100" dir="2700000" algn="tl">
                    <a:srgbClr val="000000">
                      <a:alpha val="43137"/>
                    </a:srgbClr>
                  </a:outerShdw>
                </a:effectLst>
              </a:rPr>
              <a:t>Spills</a:t>
            </a:r>
          </a:p>
        </p:txBody>
      </p:sp>
      <p:sp>
        <p:nvSpPr>
          <p:cNvPr id="2" name="TextBox 1">
            <a:extLst>
              <a:ext uri="{FF2B5EF4-FFF2-40B4-BE49-F238E27FC236}">
                <a16:creationId xmlns:a16="http://schemas.microsoft.com/office/drawing/2014/main" id="{944659C3-3629-5888-AE07-57185E51228E}"/>
              </a:ext>
            </a:extLst>
          </p:cNvPr>
          <p:cNvSpPr txBox="1"/>
          <p:nvPr/>
        </p:nvSpPr>
        <p:spPr>
          <a:xfrm>
            <a:off x="575556" y="3939285"/>
            <a:ext cx="6012668" cy="1938992"/>
          </a:xfrm>
          <a:prstGeom prst="rect">
            <a:avLst/>
          </a:prstGeom>
          <a:noFill/>
        </p:spPr>
        <p:txBody>
          <a:bodyPr wrap="square" rtlCol="0">
            <a:spAutoFit/>
          </a:bodyPr>
          <a:lstStyle/>
          <a:p>
            <a:r>
              <a:rPr lang="en-AU" sz="2400" b="1" dirty="0">
                <a:effectLst>
                  <a:outerShdw blurRad="38100" dist="38100" dir="2700000" algn="tl">
                    <a:srgbClr val="000000">
                      <a:alpha val="43137"/>
                    </a:srgbClr>
                  </a:outerShdw>
                </a:effectLst>
              </a:rPr>
              <a:t>Environmental Management</a:t>
            </a:r>
          </a:p>
          <a:p>
            <a:endParaRPr lang="en-AU" sz="1600" dirty="0">
              <a:solidFill>
                <a:schemeClr val="accent1">
                  <a:lumMod val="20000"/>
                  <a:lumOff val="80000"/>
                </a:schemeClr>
              </a:solidFill>
            </a:endParaRPr>
          </a:p>
          <a:p>
            <a:r>
              <a:rPr lang="en-AU" sz="1600" dirty="0">
                <a:solidFill>
                  <a:schemeClr val="accent1"/>
                </a:solidFill>
              </a:rPr>
              <a:t>Ensure bin lids are kept closed to prevent rubbish being blown around site. If you see loose rubbish, please pick it up. </a:t>
            </a:r>
          </a:p>
          <a:p>
            <a:endParaRPr lang="en-AU" sz="1600" dirty="0">
              <a:solidFill>
                <a:schemeClr val="accent1"/>
              </a:solidFill>
            </a:endParaRPr>
          </a:p>
          <a:p>
            <a:r>
              <a:rPr lang="en-AU" sz="1600" dirty="0">
                <a:solidFill>
                  <a:schemeClr val="accent1"/>
                </a:solidFill>
              </a:rPr>
              <a:t>No Wastewater, vessel wash down water or any other by product is to enter storm water drains on the hard stand area</a:t>
            </a:r>
          </a:p>
        </p:txBody>
      </p:sp>
      <p:sp>
        <p:nvSpPr>
          <p:cNvPr id="7" name="TextBox 6">
            <a:extLst>
              <a:ext uri="{FF2B5EF4-FFF2-40B4-BE49-F238E27FC236}">
                <a16:creationId xmlns:a16="http://schemas.microsoft.com/office/drawing/2014/main" id="{BEBFBD8E-4703-430A-3373-33CAEE0D12B0}"/>
              </a:ext>
            </a:extLst>
          </p:cNvPr>
          <p:cNvSpPr txBox="1"/>
          <p:nvPr/>
        </p:nvSpPr>
        <p:spPr>
          <a:xfrm>
            <a:off x="575556" y="1417875"/>
            <a:ext cx="6012668" cy="2488502"/>
          </a:xfrm>
          <a:prstGeom prst="rect">
            <a:avLst/>
          </a:prstGeom>
          <a:noFill/>
        </p:spPr>
        <p:txBody>
          <a:bodyPr wrap="square" rtlCol="0">
            <a:spAutoFit/>
          </a:bodyPr>
          <a:lstStyle/>
          <a:p>
            <a:pPr>
              <a:lnSpc>
                <a:spcPct val="107000"/>
              </a:lnSpc>
              <a:spcAft>
                <a:spcPts val="800"/>
              </a:spcAft>
            </a:pPr>
            <a:r>
              <a:rPr lang="en-AU" sz="1600" spc="40" dirty="0">
                <a:solidFill>
                  <a:schemeClr val="accent1"/>
                </a:solidFill>
                <a:effectLst/>
                <a:ea typeface="Arial" panose="020B0604020202020204" pitchFamily="34" charset="0"/>
                <a:cs typeface="Segoe UI" panose="020B0502040204020203" pitchFamily="34" charset="0"/>
              </a:rPr>
              <a:t>A spill kit is mandatory for any work where chemicals and fuels will be used, particularly when refuelling.</a:t>
            </a:r>
          </a:p>
          <a:p>
            <a:pPr>
              <a:lnSpc>
                <a:spcPct val="107000"/>
              </a:lnSpc>
              <a:spcAft>
                <a:spcPts val="800"/>
              </a:spcAft>
            </a:pPr>
            <a:r>
              <a:rPr lang="en-AU" sz="1600" spc="40" dirty="0">
                <a:solidFill>
                  <a:schemeClr val="accent1"/>
                </a:solidFill>
                <a:ea typeface="Calibri" panose="020F0502020204030204" pitchFamily="34" charset="0"/>
                <a:cs typeface="Segoe UI" panose="020B0502040204020203" pitchFamily="34" charset="0"/>
              </a:rPr>
              <a:t>Spill kits are located throughout the bays and additional kits can be found in the stores. If you check out a spill kit from the store, please return it on completion of your task.</a:t>
            </a:r>
          </a:p>
          <a:p>
            <a:pPr>
              <a:lnSpc>
                <a:spcPct val="107000"/>
              </a:lnSpc>
              <a:spcAft>
                <a:spcPts val="800"/>
              </a:spcAft>
            </a:pPr>
            <a:r>
              <a:rPr lang="en-AU" sz="1600" dirty="0">
                <a:solidFill>
                  <a:schemeClr val="accent1"/>
                </a:solidFill>
              </a:rPr>
              <a:t>All spills contribute to pollution of the environment; please ensure you clean them up and report them. </a:t>
            </a:r>
            <a:endParaRPr lang="en-AU" sz="1600" b="1" spc="40" dirty="0">
              <a:solidFill>
                <a:schemeClr val="accent1">
                  <a:lumMod val="20000"/>
                  <a:lumOff val="80000"/>
                </a:schemeClr>
              </a:solidFill>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800"/>
              </a:spcAft>
            </a:pPr>
            <a:endParaRPr lang="en-AU" sz="1600" spc="40" dirty="0">
              <a:solidFill>
                <a:schemeClr val="accent1">
                  <a:lumMod val="20000"/>
                  <a:lumOff val="80000"/>
                </a:schemeClr>
              </a:solidFill>
              <a:latin typeface="Segoe UI" panose="020B0502040204020203" pitchFamily="34" charset="0"/>
              <a:ea typeface="Calibri" panose="020F0502020204030204" pitchFamily="34" charset="0"/>
              <a:cs typeface="Segoe UI" panose="020B0502040204020203" pitchFamily="34" charset="0"/>
            </a:endParaRPr>
          </a:p>
        </p:txBody>
      </p:sp>
      <p:pic>
        <p:nvPicPr>
          <p:cNvPr id="8" name="Picture 7">
            <a:extLst>
              <a:ext uri="{FF2B5EF4-FFF2-40B4-BE49-F238E27FC236}">
                <a16:creationId xmlns:a16="http://schemas.microsoft.com/office/drawing/2014/main" id="{DDF7AA24-0751-C84C-6CF4-7DF1236B6F79}"/>
              </a:ext>
            </a:extLst>
          </p:cNvPr>
          <p:cNvPicPr>
            <a:picLocks noChangeAspect="1"/>
          </p:cNvPicPr>
          <p:nvPr/>
        </p:nvPicPr>
        <p:blipFill>
          <a:blip r:embed="rId4"/>
          <a:stretch>
            <a:fillRect/>
          </a:stretch>
        </p:blipFill>
        <p:spPr>
          <a:xfrm>
            <a:off x="6598581" y="2204864"/>
            <a:ext cx="2204864" cy="2204864"/>
          </a:xfrm>
          <a:prstGeom prst="rect">
            <a:avLst/>
          </a:prstGeom>
        </p:spPr>
      </p:pic>
    </p:spTree>
    <p:extLst>
      <p:ext uri="{BB962C8B-B14F-4D97-AF65-F5344CB8AC3E}">
        <p14:creationId xmlns:p14="http://schemas.microsoft.com/office/powerpoint/2010/main" val="4277214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B2F3C-8E1A-ABDB-8918-8B7ADD40722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269E22C-EB9E-AAA7-E5E2-D18EC813BF1A}"/>
              </a:ext>
            </a:extLst>
          </p:cNvPr>
          <p:cNvPicPr>
            <a:picLocks noChangeAspect="1"/>
          </p:cNvPicPr>
          <p:nvPr/>
        </p:nvPicPr>
        <p:blipFill>
          <a:blip r:embed="rId2"/>
          <a:stretch>
            <a:fillRect/>
          </a:stretch>
        </p:blipFill>
        <p:spPr>
          <a:xfrm>
            <a:off x="0" y="-12037"/>
            <a:ext cx="9144000" cy="1052736"/>
          </a:xfrm>
          <a:prstGeom prst="rect">
            <a:avLst/>
          </a:prstGeom>
        </p:spPr>
      </p:pic>
      <p:pic>
        <p:nvPicPr>
          <p:cNvPr id="5" name="Picture 4">
            <a:extLst>
              <a:ext uri="{FF2B5EF4-FFF2-40B4-BE49-F238E27FC236}">
                <a16:creationId xmlns:a16="http://schemas.microsoft.com/office/drawing/2014/main" id="{871AF695-9C90-5F55-FA52-A049DBAC1B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48"/>
          <a:stretch/>
        </p:blipFill>
        <p:spPr bwMode="auto">
          <a:xfrm>
            <a:off x="0" y="6381328"/>
            <a:ext cx="9144000" cy="476673"/>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B2DFF7DF-929E-1B23-4515-11ACB32348EA}"/>
              </a:ext>
            </a:extLst>
          </p:cNvPr>
          <p:cNvSpPr txBox="1">
            <a:spLocks/>
          </p:cNvSpPr>
          <p:nvPr/>
        </p:nvSpPr>
        <p:spPr>
          <a:xfrm>
            <a:off x="-108520" y="802362"/>
            <a:ext cx="4248472" cy="4766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2400" b="1" dirty="0">
                <a:effectLst>
                  <a:outerShdw blurRad="38100" dist="38100" dir="2700000" algn="tl">
                    <a:srgbClr val="000000">
                      <a:alpha val="43137"/>
                    </a:srgbClr>
                  </a:outerShdw>
                </a:effectLst>
              </a:rPr>
              <a:t>Mobile Plant Equipment</a:t>
            </a:r>
          </a:p>
        </p:txBody>
      </p:sp>
      <p:sp>
        <p:nvSpPr>
          <p:cNvPr id="7" name="TextBox 6">
            <a:extLst>
              <a:ext uri="{FF2B5EF4-FFF2-40B4-BE49-F238E27FC236}">
                <a16:creationId xmlns:a16="http://schemas.microsoft.com/office/drawing/2014/main" id="{391DA1CC-EF63-B438-796A-EEED0FD56391}"/>
              </a:ext>
            </a:extLst>
          </p:cNvPr>
          <p:cNvSpPr txBox="1"/>
          <p:nvPr/>
        </p:nvSpPr>
        <p:spPr>
          <a:xfrm>
            <a:off x="395536" y="1279036"/>
            <a:ext cx="8064896" cy="5438155"/>
          </a:xfrm>
          <a:prstGeom prst="rect">
            <a:avLst/>
          </a:prstGeom>
          <a:noFill/>
        </p:spPr>
        <p:txBody>
          <a:bodyPr wrap="square">
            <a:spAutoFit/>
          </a:bodyPr>
          <a:lstStyle/>
          <a:p>
            <a:pPr>
              <a:lnSpc>
                <a:spcPct val="107000"/>
              </a:lnSpc>
              <a:spcAft>
                <a:spcPts val="800"/>
              </a:spcAft>
            </a:pPr>
            <a:r>
              <a:rPr lang="en-AU"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Any person operating mobile plant is expected to hold a valid license.</a:t>
            </a:r>
          </a:p>
          <a:p>
            <a:pPr>
              <a:lnSpc>
                <a:spcPct val="107000"/>
              </a:lnSpc>
              <a:spcAft>
                <a:spcPts val="800"/>
              </a:spcAft>
            </a:pPr>
            <a:r>
              <a:rPr lang="en-AU" spc="40" dirty="0">
                <a:solidFill>
                  <a:schemeClr val="accent1"/>
                </a:solidFill>
                <a:latin typeface="Segoe UI" panose="020B0502040204020203" pitchFamily="34" charset="0"/>
                <a:ea typeface="Arial" panose="020B0604020202020204" pitchFamily="34" charset="0"/>
                <a:cs typeface="Segoe UI" panose="020B0502040204020203" pitchFamily="34" charset="0"/>
              </a:rPr>
              <a:t>All pre-start inspections shall be conducted, and all documentation completed prior to commencing work.</a:t>
            </a:r>
          </a:p>
          <a:p>
            <a:pPr>
              <a:lnSpc>
                <a:spcPct val="107000"/>
              </a:lnSpc>
              <a:spcAft>
                <a:spcPts val="800"/>
              </a:spcAft>
            </a:pPr>
            <a:r>
              <a:rPr lang="en-AU" b="1" spc="40" dirty="0">
                <a:solidFill>
                  <a:schemeClr val="accent1"/>
                </a:solidFill>
                <a:latin typeface="Segoe UI" panose="020B0502040204020203" pitchFamily="34" charset="0"/>
                <a:ea typeface="Arial" panose="020B0604020202020204" pitchFamily="34" charset="0"/>
                <a:cs typeface="Segoe UI" panose="020B0502040204020203" pitchFamily="34" charset="0"/>
              </a:rPr>
              <a:t>Scaffolding – </a:t>
            </a:r>
            <a:r>
              <a:rPr lang="en-AU" spc="40" dirty="0">
                <a:solidFill>
                  <a:schemeClr val="accent1"/>
                </a:solidFill>
                <a:latin typeface="Segoe UI" panose="020B0502040204020203" pitchFamily="34" charset="0"/>
                <a:ea typeface="Arial" panose="020B0604020202020204" pitchFamily="34" charset="0"/>
                <a:cs typeface="Segoe UI" panose="020B0502040204020203" pitchFamily="34" charset="0"/>
              </a:rPr>
              <a:t>Scaffolding is only to be erected or dismantled by a licenced Scaffolder. Any changes to scaffolding must be referred to Site Services. </a:t>
            </a:r>
          </a:p>
          <a:p>
            <a:pPr>
              <a:lnSpc>
                <a:spcPct val="107000"/>
              </a:lnSpc>
              <a:spcAft>
                <a:spcPts val="800"/>
              </a:spcAft>
            </a:pPr>
            <a:r>
              <a:rPr lang="en-AU" b="1" spc="40" dirty="0">
                <a:solidFill>
                  <a:schemeClr val="accent1"/>
                </a:solidFill>
                <a:latin typeface="Segoe UI" panose="020B0502040204020203" pitchFamily="34" charset="0"/>
                <a:ea typeface="Arial" panose="020B0604020202020204" pitchFamily="34" charset="0"/>
                <a:cs typeface="Segoe UI" panose="020B0502040204020203" pitchFamily="34" charset="0"/>
              </a:rPr>
              <a:t>Crane Operation</a:t>
            </a:r>
            <a:r>
              <a:rPr lang="en-AU" spc="40" dirty="0">
                <a:solidFill>
                  <a:schemeClr val="accent1"/>
                </a:solidFill>
                <a:latin typeface="Segoe UI" panose="020B0502040204020203" pitchFamily="34" charset="0"/>
                <a:ea typeface="Arial" panose="020B0604020202020204" pitchFamily="34" charset="0"/>
                <a:cs typeface="Segoe UI" panose="020B0502040204020203" pitchFamily="34" charset="0"/>
              </a:rPr>
              <a:t> – Cranes can only be operated by a person once they have completed our in-house training, and the person is deemed competent by the nominated Echo Marine Group employee.</a:t>
            </a:r>
          </a:p>
          <a:p>
            <a:pPr>
              <a:lnSpc>
                <a:spcPct val="107000"/>
              </a:lnSpc>
              <a:spcAft>
                <a:spcPts val="800"/>
              </a:spcAft>
            </a:pPr>
            <a:r>
              <a:rPr lang="en-AU" spc="40" dirty="0">
                <a:solidFill>
                  <a:schemeClr val="accent1"/>
                </a:solidFill>
                <a:latin typeface="Segoe UI" panose="020B0502040204020203" pitchFamily="34" charset="0"/>
                <a:ea typeface="Arial" panose="020B0604020202020204" pitchFamily="34" charset="0"/>
                <a:cs typeface="Segoe UI" panose="020B0502040204020203" pitchFamily="34" charset="0"/>
              </a:rPr>
              <a:t> </a:t>
            </a:r>
            <a:endParaRPr lang="en-AU"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endParaRPr>
          </a:p>
          <a:p>
            <a:pPr>
              <a:lnSpc>
                <a:spcPct val="107000"/>
              </a:lnSpc>
              <a:spcAft>
                <a:spcPts val="800"/>
              </a:spcAft>
            </a:pPr>
            <a:r>
              <a:rPr lang="en-AU" sz="1600" b="1" spc="40" dirty="0">
                <a:solidFill>
                  <a:schemeClr val="accent1"/>
                </a:solidFill>
                <a:latin typeface="Segoe UI" panose="020B0502040204020203" pitchFamily="34" charset="0"/>
                <a:cs typeface="Segoe UI" panose="020B0502040204020203" pitchFamily="34" charset="0"/>
              </a:rPr>
              <a:t>Contractors are not permitted to use Echo Marine Group mobile plant equipment without prior permission from the Production Manager or Site Services. </a:t>
            </a:r>
          </a:p>
          <a:p>
            <a:pPr>
              <a:lnSpc>
                <a:spcPct val="107000"/>
              </a:lnSpc>
              <a:spcAft>
                <a:spcPts val="800"/>
              </a:spcAft>
            </a:pPr>
            <a:endParaRPr lang="en-AU" sz="1600" dirty="0">
              <a:solidFill>
                <a:schemeClr val="accent1"/>
              </a:solidFill>
            </a:endParaRPr>
          </a:p>
          <a:p>
            <a:pPr>
              <a:lnSpc>
                <a:spcPct val="107000"/>
              </a:lnSpc>
              <a:spcAft>
                <a:spcPts val="800"/>
              </a:spcAft>
            </a:pPr>
            <a:endParaRPr lang="en-AU" sz="1600" b="1" spc="40" dirty="0">
              <a:solidFill>
                <a:schemeClr val="accent1"/>
              </a:solidFill>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800"/>
              </a:spcAft>
            </a:pPr>
            <a:endParaRPr lang="en-AU" sz="1600" spc="40" dirty="0">
              <a:solidFill>
                <a:schemeClr val="accent1"/>
              </a:solidFill>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49669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9FC6D-8824-6E82-C182-A7479787711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8B29247-9977-7912-2F5A-9A2BB62C76AA}"/>
              </a:ext>
            </a:extLst>
          </p:cNvPr>
          <p:cNvPicPr>
            <a:picLocks noChangeAspect="1"/>
          </p:cNvPicPr>
          <p:nvPr/>
        </p:nvPicPr>
        <p:blipFill>
          <a:blip r:embed="rId2"/>
          <a:stretch>
            <a:fillRect/>
          </a:stretch>
        </p:blipFill>
        <p:spPr>
          <a:xfrm>
            <a:off x="0" y="-12037"/>
            <a:ext cx="9144000" cy="1052736"/>
          </a:xfrm>
          <a:prstGeom prst="rect">
            <a:avLst/>
          </a:prstGeom>
        </p:spPr>
      </p:pic>
      <p:pic>
        <p:nvPicPr>
          <p:cNvPr id="5" name="Picture 4">
            <a:extLst>
              <a:ext uri="{FF2B5EF4-FFF2-40B4-BE49-F238E27FC236}">
                <a16:creationId xmlns:a16="http://schemas.microsoft.com/office/drawing/2014/main" id="{9EFDB900-004A-A62A-3768-93CF5ABC63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48"/>
          <a:stretch/>
        </p:blipFill>
        <p:spPr bwMode="auto">
          <a:xfrm>
            <a:off x="0" y="6381328"/>
            <a:ext cx="9144000" cy="476673"/>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24607391-8153-E975-FE26-8C948A5BB9B5}"/>
              </a:ext>
            </a:extLst>
          </p:cNvPr>
          <p:cNvSpPr txBox="1">
            <a:spLocks/>
          </p:cNvSpPr>
          <p:nvPr/>
        </p:nvSpPr>
        <p:spPr>
          <a:xfrm>
            <a:off x="-108520" y="685223"/>
            <a:ext cx="3240360" cy="7109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2400" b="1" dirty="0">
                <a:effectLst>
                  <a:outerShdw blurRad="38100" dist="38100" dir="2700000" algn="tl">
                    <a:srgbClr val="000000">
                      <a:alpha val="43137"/>
                    </a:srgbClr>
                  </a:outerShdw>
                </a:effectLst>
              </a:rPr>
              <a:t>Electrical Safety</a:t>
            </a:r>
          </a:p>
        </p:txBody>
      </p:sp>
      <p:sp>
        <p:nvSpPr>
          <p:cNvPr id="7" name="TextBox 6">
            <a:extLst>
              <a:ext uri="{FF2B5EF4-FFF2-40B4-BE49-F238E27FC236}">
                <a16:creationId xmlns:a16="http://schemas.microsoft.com/office/drawing/2014/main" id="{9C29C2A0-712D-52A2-F735-6156C9426359}"/>
              </a:ext>
            </a:extLst>
          </p:cNvPr>
          <p:cNvSpPr txBox="1"/>
          <p:nvPr/>
        </p:nvSpPr>
        <p:spPr>
          <a:xfrm>
            <a:off x="323528" y="1484784"/>
            <a:ext cx="8208912" cy="3161058"/>
          </a:xfrm>
          <a:prstGeom prst="rect">
            <a:avLst/>
          </a:prstGeom>
          <a:noFill/>
        </p:spPr>
        <p:txBody>
          <a:bodyPr wrap="square">
            <a:spAutoFit/>
          </a:bodyPr>
          <a:lstStyle/>
          <a:p>
            <a:pPr>
              <a:lnSpc>
                <a:spcPct val="107000"/>
              </a:lnSpc>
              <a:spcAft>
                <a:spcPts val="800"/>
              </a:spcAft>
            </a:pPr>
            <a:r>
              <a:rPr lang="en-AU" sz="14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Only qualified and authorised persons are permitted to carry out electrical work. </a:t>
            </a:r>
          </a:p>
          <a:p>
            <a:pPr>
              <a:lnSpc>
                <a:spcPct val="107000"/>
              </a:lnSpc>
              <a:spcAft>
                <a:spcPts val="800"/>
              </a:spcAft>
            </a:pPr>
            <a:endParaRPr lang="en-AU" sz="1400" b="1" spc="40" dirty="0">
              <a:solidFill>
                <a:schemeClr val="accent1"/>
              </a:solidFill>
              <a:latin typeface="Segoe UI" panose="020B0502040204020203" pitchFamily="34" charset="0"/>
              <a:cs typeface="Segoe UI" panose="020B0502040204020203" pitchFamily="34" charset="0"/>
            </a:endParaRPr>
          </a:p>
          <a:p>
            <a:pPr>
              <a:lnSpc>
                <a:spcPct val="107000"/>
              </a:lnSpc>
              <a:spcAft>
                <a:spcPts val="800"/>
              </a:spcAft>
            </a:pPr>
            <a:r>
              <a:rPr lang="en-AU" sz="1400" spc="40" dirty="0">
                <a:solidFill>
                  <a:schemeClr val="accent1"/>
                </a:solidFill>
                <a:latin typeface="Segoe UI" panose="020B0502040204020203" pitchFamily="34" charset="0"/>
                <a:cs typeface="Segoe UI" panose="020B0502040204020203" pitchFamily="34" charset="0"/>
              </a:rPr>
              <a:t>All portable power equipment &amp; extension leads, </a:t>
            </a:r>
          </a:p>
          <a:p>
            <a:pPr>
              <a:lnSpc>
                <a:spcPct val="107000"/>
              </a:lnSpc>
              <a:spcAft>
                <a:spcPts val="800"/>
              </a:spcAft>
            </a:pPr>
            <a:r>
              <a:rPr lang="en-AU" sz="1400" spc="40" dirty="0">
                <a:solidFill>
                  <a:schemeClr val="accent1"/>
                </a:solidFill>
                <a:latin typeface="Segoe UI" panose="020B0502040204020203" pitchFamily="34" charset="0"/>
                <a:cs typeface="Segoe UI" panose="020B0502040204020203" pitchFamily="34" charset="0"/>
              </a:rPr>
              <a:t>including contractor equipment, must be tagged </a:t>
            </a:r>
          </a:p>
          <a:p>
            <a:pPr>
              <a:lnSpc>
                <a:spcPct val="107000"/>
              </a:lnSpc>
              <a:spcAft>
                <a:spcPts val="800"/>
              </a:spcAft>
            </a:pPr>
            <a:r>
              <a:rPr lang="en-AU" sz="1400" spc="40" dirty="0">
                <a:solidFill>
                  <a:schemeClr val="accent1"/>
                </a:solidFill>
                <a:latin typeface="Segoe UI" panose="020B0502040204020203" pitchFamily="34" charset="0"/>
                <a:cs typeface="Segoe UI" panose="020B0502040204020203" pitchFamily="34" charset="0"/>
              </a:rPr>
              <a:t>&amp; tested every 3 months. EMG uses this colour code. </a:t>
            </a:r>
          </a:p>
          <a:p>
            <a:pPr>
              <a:lnSpc>
                <a:spcPct val="107000"/>
              </a:lnSpc>
              <a:spcAft>
                <a:spcPts val="800"/>
              </a:spcAft>
            </a:pPr>
            <a:endParaRPr lang="en-AU" sz="1400" dirty="0">
              <a:solidFill>
                <a:schemeClr val="accent1"/>
              </a:solidFill>
            </a:endParaRPr>
          </a:p>
          <a:p>
            <a:pPr>
              <a:lnSpc>
                <a:spcPct val="107000"/>
              </a:lnSpc>
              <a:spcAft>
                <a:spcPts val="800"/>
              </a:spcAft>
            </a:pPr>
            <a:r>
              <a:rPr lang="en-AU" sz="1400" dirty="0">
                <a:solidFill>
                  <a:schemeClr val="accent1"/>
                </a:solidFill>
              </a:rPr>
              <a:t>Echo Marine Group uses three different types of safety tags:</a:t>
            </a:r>
          </a:p>
          <a:p>
            <a:pPr>
              <a:lnSpc>
                <a:spcPct val="107000"/>
              </a:lnSpc>
              <a:spcAft>
                <a:spcPts val="800"/>
              </a:spcAft>
            </a:pPr>
            <a:endParaRPr lang="en-AU" sz="2000" b="1" spc="40" dirty="0">
              <a:solidFill>
                <a:schemeClr val="accent1">
                  <a:lumMod val="20000"/>
                  <a:lumOff val="80000"/>
                </a:schemeClr>
              </a:solidFill>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800"/>
              </a:spcAft>
            </a:pPr>
            <a:endParaRPr lang="en-AU" sz="2000" spc="40" dirty="0">
              <a:solidFill>
                <a:schemeClr val="accent1">
                  <a:lumMod val="20000"/>
                  <a:lumOff val="80000"/>
                </a:schemeClr>
              </a:solidFill>
              <a:latin typeface="Segoe UI" panose="020B0502040204020203" pitchFamily="34" charset="0"/>
              <a:ea typeface="Calibri" panose="020F0502020204030204" pitchFamily="34" charset="0"/>
              <a:cs typeface="Segoe UI" panose="020B0502040204020203" pitchFamily="34" charset="0"/>
            </a:endParaRPr>
          </a:p>
        </p:txBody>
      </p:sp>
      <p:pic>
        <p:nvPicPr>
          <p:cNvPr id="8" name="Picture 7">
            <a:extLst>
              <a:ext uri="{FF2B5EF4-FFF2-40B4-BE49-F238E27FC236}">
                <a16:creationId xmlns:a16="http://schemas.microsoft.com/office/drawing/2014/main" id="{5887E2FA-816D-E934-7E37-48BAFF4BFA44}"/>
              </a:ext>
            </a:extLst>
          </p:cNvPr>
          <p:cNvPicPr>
            <a:picLocks noChangeAspect="1"/>
          </p:cNvPicPr>
          <p:nvPr/>
        </p:nvPicPr>
        <p:blipFill>
          <a:blip r:embed="rId4"/>
          <a:stretch>
            <a:fillRect/>
          </a:stretch>
        </p:blipFill>
        <p:spPr>
          <a:xfrm>
            <a:off x="5148064" y="1844824"/>
            <a:ext cx="3771986" cy="1483366"/>
          </a:xfrm>
          <a:prstGeom prst="rect">
            <a:avLst/>
          </a:prstGeom>
        </p:spPr>
      </p:pic>
      <p:pic>
        <p:nvPicPr>
          <p:cNvPr id="9" name="Picture 8">
            <a:extLst>
              <a:ext uri="{FF2B5EF4-FFF2-40B4-BE49-F238E27FC236}">
                <a16:creationId xmlns:a16="http://schemas.microsoft.com/office/drawing/2014/main" id="{B560D903-464F-F17C-0AEB-5754DFCFC899}"/>
              </a:ext>
            </a:extLst>
          </p:cNvPr>
          <p:cNvPicPr>
            <a:picLocks noChangeAspect="1"/>
          </p:cNvPicPr>
          <p:nvPr/>
        </p:nvPicPr>
        <p:blipFill>
          <a:blip r:embed="rId5"/>
          <a:stretch>
            <a:fillRect/>
          </a:stretch>
        </p:blipFill>
        <p:spPr>
          <a:xfrm>
            <a:off x="595980" y="3828129"/>
            <a:ext cx="941048" cy="1584176"/>
          </a:xfrm>
          <a:prstGeom prst="rect">
            <a:avLst/>
          </a:prstGeom>
        </p:spPr>
      </p:pic>
      <p:pic>
        <p:nvPicPr>
          <p:cNvPr id="10" name="Picture 9">
            <a:extLst>
              <a:ext uri="{FF2B5EF4-FFF2-40B4-BE49-F238E27FC236}">
                <a16:creationId xmlns:a16="http://schemas.microsoft.com/office/drawing/2014/main" id="{DDAE622A-76C3-5E58-DABC-9DAF75722A52}"/>
              </a:ext>
            </a:extLst>
          </p:cNvPr>
          <p:cNvPicPr>
            <a:picLocks noChangeAspect="1"/>
          </p:cNvPicPr>
          <p:nvPr/>
        </p:nvPicPr>
        <p:blipFill>
          <a:blip r:embed="rId6"/>
          <a:stretch>
            <a:fillRect/>
          </a:stretch>
        </p:blipFill>
        <p:spPr>
          <a:xfrm>
            <a:off x="3193547" y="3828128"/>
            <a:ext cx="1213210" cy="1584177"/>
          </a:xfrm>
          <a:prstGeom prst="rect">
            <a:avLst/>
          </a:prstGeom>
        </p:spPr>
      </p:pic>
      <p:pic>
        <p:nvPicPr>
          <p:cNvPr id="11" name="Picture 10">
            <a:extLst>
              <a:ext uri="{FF2B5EF4-FFF2-40B4-BE49-F238E27FC236}">
                <a16:creationId xmlns:a16="http://schemas.microsoft.com/office/drawing/2014/main" id="{A3368EA3-0164-2DA3-C4C4-CBFBA8C945B9}"/>
              </a:ext>
            </a:extLst>
          </p:cNvPr>
          <p:cNvPicPr>
            <a:picLocks noChangeAspect="1"/>
          </p:cNvPicPr>
          <p:nvPr/>
        </p:nvPicPr>
        <p:blipFill>
          <a:blip r:embed="rId7"/>
          <a:stretch>
            <a:fillRect/>
          </a:stretch>
        </p:blipFill>
        <p:spPr>
          <a:xfrm>
            <a:off x="6149977" y="3789204"/>
            <a:ext cx="1292464" cy="1584177"/>
          </a:xfrm>
          <a:prstGeom prst="rect">
            <a:avLst/>
          </a:prstGeom>
        </p:spPr>
      </p:pic>
      <p:sp>
        <p:nvSpPr>
          <p:cNvPr id="12" name="TextBox 11">
            <a:extLst>
              <a:ext uri="{FF2B5EF4-FFF2-40B4-BE49-F238E27FC236}">
                <a16:creationId xmlns:a16="http://schemas.microsoft.com/office/drawing/2014/main" id="{25B4372C-9B4C-7D8B-F98B-31618BDE3713}"/>
              </a:ext>
            </a:extLst>
          </p:cNvPr>
          <p:cNvSpPr txBox="1"/>
          <p:nvPr/>
        </p:nvSpPr>
        <p:spPr>
          <a:xfrm>
            <a:off x="1825396" y="3789204"/>
            <a:ext cx="1141201" cy="1938992"/>
          </a:xfrm>
          <a:prstGeom prst="rect">
            <a:avLst/>
          </a:prstGeom>
          <a:noFill/>
        </p:spPr>
        <p:txBody>
          <a:bodyPr wrap="square" rtlCol="0">
            <a:spAutoFit/>
          </a:bodyPr>
          <a:lstStyle/>
          <a:p>
            <a:r>
              <a:rPr lang="en-AU" sz="1200" dirty="0"/>
              <a:t>Equipment is isolated for maintenance or repairs. Can only be removed by the person who placed it.</a:t>
            </a:r>
          </a:p>
        </p:txBody>
      </p:sp>
      <p:sp>
        <p:nvSpPr>
          <p:cNvPr id="13" name="TextBox 12">
            <a:extLst>
              <a:ext uri="{FF2B5EF4-FFF2-40B4-BE49-F238E27FC236}">
                <a16:creationId xmlns:a16="http://schemas.microsoft.com/office/drawing/2014/main" id="{3AAF5ED9-0C2F-5B1A-FFA3-E2D1A06152E3}"/>
              </a:ext>
            </a:extLst>
          </p:cNvPr>
          <p:cNvSpPr txBox="1"/>
          <p:nvPr/>
        </p:nvSpPr>
        <p:spPr>
          <a:xfrm>
            <a:off x="4710866" y="3833442"/>
            <a:ext cx="1213209" cy="1938992"/>
          </a:xfrm>
          <a:prstGeom prst="rect">
            <a:avLst/>
          </a:prstGeom>
          <a:noFill/>
        </p:spPr>
        <p:txBody>
          <a:bodyPr wrap="square" rtlCol="0">
            <a:spAutoFit/>
          </a:bodyPr>
          <a:lstStyle/>
          <a:p>
            <a:r>
              <a:rPr lang="en-AU" sz="1200" dirty="0"/>
              <a:t>Equipment is faulty or unsafe. Tag can only be removed by the person who placed it or an authorised person </a:t>
            </a:r>
          </a:p>
        </p:txBody>
      </p:sp>
      <p:sp>
        <p:nvSpPr>
          <p:cNvPr id="14" name="TextBox 13">
            <a:extLst>
              <a:ext uri="{FF2B5EF4-FFF2-40B4-BE49-F238E27FC236}">
                <a16:creationId xmlns:a16="http://schemas.microsoft.com/office/drawing/2014/main" id="{9ECB14D0-D7CA-A962-CD2C-96A91B5B4AA4}"/>
              </a:ext>
            </a:extLst>
          </p:cNvPr>
          <p:cNvSpPr txBox="1"/>
          <p:nvPr/>
        </p:nvSpPr>
        <p:spPr>
          <a:xfrm>
            <a:off x="7667295" y="3828128"/>
            <a:ext cx="1213209" cy="2123658"/>
          </a:xfrm>
          <a:prstGeom prst="rect">
            <a:avLst/>
          </a:prstGeom>
          <a:noFill/>
        </p:spPr>
        <p:txBody>
          <a:bodyPr wrap="square" rtlCol="0">
            <a:spAutoFit/>
          </a:bodyPr>
          <a:lstStyle/>
          <a:p>
            <a:r>
              <a:rPr lang="en-AU" sz="1200" dirty="0"/>
              <a:t>Used to advise workers about conditions that may affect how they work with this tool in the workplace</a:t>
            </a:r>
          </a:p>
        </p:txBody>
      </p:sp>
    </p:spTree>
    <p:extLst>
      <p:ext uri="{BB962C8B-B14F-4D97-AF65-F5344CB8AC3E}">
        <p14:creationId xmlns:p14="http://schemas.microsoft.com/office/powerpoint/2010/main" val="1403543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9B30B-A17C-B52E-68DC-4BD09C65D74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BF427CF-BB3F-36F7-C970-14C39A9A216F}"/>
              </a:ext>
            </a:extLst>
          </p:cNvPr>
          <p:cNvPicPr>
            <a:picLocks noChangeAspect="1"/>
          </p:cNvPicPr>
          <p:nvPr/>
        </p:nvPicPr>
        <p:blipFill>
          <a:blip r:embed="rId2"/>
          <a:stretch>
            <a:fillRect/>
          </a:stretch>
        </p:blipFill>
        <p:spPr>
          <a:xfrm>
            <a:off x="0" y="-12037"/>
            <a:ext cx="9144000" cy="1052736"/>
          </a:xfrm>
          <a:prstGeom prst="rect">
            <a:avLst/>
          </a:prstGeom>
        </p:spPr>
      </p:pic>
      <p:pic>
        <p:nvPicPr>
          <p:cNvPr id="5" name="Picture 4">
            <a:extLst>
              <a:ext uri="{FF2B5EF4-FFF2-40B4-BE49-F238E27FC236}">
                <a16:creationId xmlns:a16="http://schemas.microsoft.com/office/drawing/2014/main" id="{796F0545-A8A6-95FA-F41B-FA2AE5E268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48"/>
          <a:stretch/>
        </p:blipFill>
        <p:spPr bwMode="auto">
          <a:xfrm>
            <a:off x="0" y="6381328"/>
            <a:ext cx="9144000" cy="476673"/>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C9ABDA85-0843-E685-9D89-0B7000CA4C6A}"/>
              </a:ext>
            </a:extLst>
          </p:cNvPr>
          <p:cNvSpPr txBox="1">
            <a:spLocks/>
          </p:cNvSpPr>
          <p:nvPr/>
        </p:nvSpPr>
        <p:spPr>
          <a:xfrm>
            <a:off x="-396552" y="749783"/>
            <a:ext cx="4536504" cy="7109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3000" b="1" dirty="0">
                <a:effectLst>
                  <a:outerShdw blurRad="38100" dist="38100" dir="2700000" algn="tl">
                    <a:srgbClr val="000000">
                      <a:alpha val="43137"/>
                    </a:srgbClr>
                  </a:outerShdw>
                </a:effectLst>
              </a:rPr>
              <a:t>Permits to Work</a:t>
            </a:r>
          </a:p>
        </p:txBody>
      </p:sp>
      <p:sp>
        <p:nvSpPr>
          <p:cNvPr id="14" name="TextBox 13">
            <a:extLst>
              <a:ext uri="{FF2B5EF4-FFF2-40B4-BE49-F238E27FC236}">
                <a16:creationId xmlns:a16="http://schemas.microsoft.com/office/drawing/2014/main" id="{BB73E1B9-A203-E86D-B109-97721AFA305A}"/>
              </a:ext>
            </a:extLst>
          </p:cNvPr>
          <p:cNvSpPr txBox="1"/>
          <p:nvPr/>
        </p:nvSpPr>
        <p:spPr>
          <a:xfrm>
            <a:off x="539552" y="1413653"/>
            <a:ext cx="8208912" cy="923330"/>
          </a:xfrm>
          <a:prstGeom prst="rect">
            <a:avLst/>
          </a:prstGeom>
          <a:noFill/>
        </p:spPr>
        <p:txBody>
          <a:bodyPr wrap="square">
            <a:spAutoFit/>
          </a:bodyPr>
          <a:lstStyle/>
          <a:p>
            <a:r>
              <a:rPr lang="en-AU"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Permits to work are required for any works involving confined space entry or hot works. Permits must be completed and signed off prior to commencing these works</a:t>
            </a:r>
            <a:endParaRPr lang="en-AU" dirty="0">
              <a:solidFill>
                <a:schemeClr val="accent1"/>
              </a:solidFill>
            </a:endParaRPr>
          </a:p>
        </p:txBody>
      </p:sp>
      <p:sp>
        <p:nvSpPr>
          <p:cNvPr id="16" name="TextBox 15">
            <a:extLst>
              <a:ext uri="{FF2B5EF4-FFF2-40B4-BE49-F238E27FC236}">
                <a16:creationId xmlns:a16="http://schemas.microsoft.com/office/drawing/2014/main" id="{01D061DD-D038-BDBF-A68F-AE428FDEB875}"/>
              </a:ext>
            </a:extLst>
          </p:cNvPr>
          <p:cNvSpPr txBox="1"/>
          <p:nvPr/>
        </p:nvSpPr>
        <p:spPr>
          <a:xfrm>
            <a:off x="539552" y="2876563"/>
            <a:ext cx="3672408" cy="3231654"/>
          </a:xfrm>
          <a:prstGeom prst="rect">
            <a:avLst/>
          </a:prstGeom>
          <a:noFill/>
        </p:spPr>
        <p:txBody>
          <a:bodyPr wrap="square">
            <a:spAutoFit/>
          </a:bodyPr>
          <a:lstStyle/>
          <a:p>
            <a:r>
              <a:rPr lang="en-AU" sz="3600" dirty="0"/>
              <a:t>Hot Work Permit</a:t>
            </a:r>
          </a:p>
          <a:p>
            <a:endParaRPr lang="en-AU" sz="2400" dirty="0">
              <a:solidFill>
                <a:schemeClr val="accent1">
                  <a:lumMod val="20000"/>
                  <a:lumOff val="80000"/>
                </a:schemeClr>
              </a:solidFill>
            </a:endParaRPr>
          </a:p>
          <a:p>
            <a:r>
              <a:rPr lang="en-AU" sz="1800" dirty="0">
                <a:solidFill>
                  <a:schemeClr val="accent1"/>
                </a:solidFill>
              </a:rPr>
              <a:t>Is mandatory for any works that:</a:t>
            </a:r>
          </a:p>
          <a:p>
            <a:pPr marL="171450" indent="-171450">
              <a:buFont typeface="Arial" panose="020B0604020202020204" pitchFamily="34" charset="0"/>
              <a:buChar char="•"/>
            </a:pPr>
            <a:r>
              <a:rPr lang="en-AU" sz="1800" dirty="0">
                <a:solidFill>
                  <a:schemeClr val="accent1"/>
                </a:solidFill>
              </a:rPr>
              <a:t>Involves an open flame or that creates sparks</a:t>
            </a:r>
          </a:p>
          <a:p>
            <a:pPr marL="171450" indent="-171450">
              <a:buFont typeface="Arial" panose="020B0604020202020204" pitchFamily="34" charset="0"/>
              <a:buChar char="•"/>
            </a:pPr>
            <a:r>
              <a:rPr lang="en-AU" sz="1800" dirty="0">
                <a:solidFill>
                  <a:schemeClr val="accent1"/>
                </a:solidFill>
              </a:rPr>
              <a:t>All welding and cutting</a:t>
            </a:r>
          </a:p>
          <a:p>
            <a:pPr marL="171450" indent="-171450">
              <a:buFont typeface="Arial" panose="020B0604020202020204" pitchFamily="34" charset="0"/>
              <a:buChar char="•"/>
            </a:pPr>
            <a:r>
              <a:rPr lang="en-AU" sz="1800" dirty="0">
                <a:solidFill>
                  <a:schemeClr val="accent1"/>
                </a:solidFill>
              </a:rPr>
              <a:t>Electric induction heating</a:t>
            </a:r>
          </a:p>
          <a:p>
            <a:pPr marL="171450" indent="-171450">
              <a:buFont typeface="Arial" panose="020B0604020202020204" pitchFamily="34" charset="0"/>
              <a:buChar char="•"/>
            </a:pPr>
            <a:r>
              <a:rPr lang="en-AU" sz="1800" dirty="0">
                <a:solidFill>
                  <a:schemeClr val="accent1"/>
                </a:solidFill>
              </a:rPr>
              <a:t>Bunkering of vessels</a:t>
            </a:r>
          </a:p>
          <a:p>
            <a:pPr marL="171450" indent="-171450">
              <a:buFont typeface="Arial" panose="020B0604020202020204" pitchFamily="34" charset="0"/>
              <a:buChar char="•"/>
            </a:pPr>
            <a:r>
              <a:rPr lang="en-AU" sz="1800" dirty="0">
                <a:solidFill>
                  <a:schemeClr val="accent1"/>
                </a:solidFill>
              </a:rPr>
              <a:t>Refuelling plant and equipment with more than 100 litres</a:t>
            </a:r>
          </a:p>
        </p:txBody>
      </p:sp>
      <p:sp>
        <p:nvSpPr>
          <p:cNvPr id="17" name="TextBox 16">
            <a:extLst>
              <a:ext uri="{FF2B5EF4-FFF2-40B4-BE49-F238E27FC236}">
                <a16:creationId xmlns:a16="http://schemas.microsoft.com/office/drawing/2014/main" id="{FED43044-ED1F-B7F2-2EF3-917A6C939E53}"/>
              </a:ext>
            </a:extLst>
          </p:cNvPr>
          <p:cNvSpPr txBox="1"/>
          <p:nvPr/>
        </p:nvSpPr>
        <p:spPr>
          <a:xfrm>
            <a:off x="4788024" y="2637948"/>
            <a:ext cx="3960440" cy="4062651"/>
          </a:xfrm>
          <a:prstGeom prst="rect">
            <a:avLst/>
          </a:prstGeom>
          <a:noFill/>
        </p:spPr>
        <p:txBody>
          <a:bodyPr wrap="square" rtlCol="0">
            <a:spAutoFit/>
          </a:bodyPr>
          <a:lstStyle/>
          <a:p>
            <a:r>
              <a:rPr lang="en-AU" sz="3600" dirty="0"/>
              <a:t>Confined Space Entry</a:t>
            </a:r>
          </a:p>
          <a:p>
            <a:endParaRPr lang="en-AU" dirty="0"/>
          </a:p>
          <a:p>
            <a:r>
              <a:rPr lang="en-AU" dirty="0">
                <a:solidFill>
                  <a:schemeClr val="accent1"/>
                </a:solidFill>
              </a:rPr>
              <a:t>All persons required to enter a confined space or act as a sentry must be suitably trained and certified. </a:t>
            </a:r>
          </a:p>
          <a:p>
            <a:endParaRPr lang="en-AU" dirty="0">
              <a:solidFill>
                <a:schemeClr val="accent1"/>
              </a:solidFill>
            </a:endParaRPr>
          </a:p>
          <a:p>
            <a:r>
              <a:rPr lang="en-AU" dirty="0">
                <a:solidFill>
                  <a:schemeClr val="accent1"/>
                </a:solidFill>
              </a:rPr>
              <a:t>Echo Marine Group does not maintain a Confined Space Rescue Team. If a rescue incident arises then 000 is called to respond</a:t>
            </a:r>
            <a:r>
              <a:rPr lang="en-AU" dirty="0">
                <a:solidFill>
                  <a:schemeClr val="accent1">
                    <a:lumMod val="20000"/>
                    <a:lumOff val="80000"/>
                  </a:schemeClr>
                </a:solidFill>
              </a:rPr>
              <a:t>. </a:t>
            </a:r>
          </a:p>
          <a:p>
            <a:endParaRPr lang="en-AU" sz="1200" dirty="0"/>
          </a:p>
          <a:p>
            <a:endParaRPr lang="en-AU" sz="1200" dirty="0"/>
          </a:p>
        </p:txBody>
      </p:sp>
    </p:spTree>
    <p:extLst>
      <p:ext uri="{BB962C8B-B14F-4D97-AF65-F5344CB8AC3E}">
        <p14:creationId xmlns:p14="http://schemas.microsoft.com/office/powerpoint/2010/main" val="2486666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513ED-3816-DBC2-4104-BDD36B7D2A0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BFF33ED-D079-BB27-6F4C-696CF22A4B78}"/>
              </a:ext>
            </a:extLst>
          </p:cNvPr>
          <p:cNvPicPr>
            <a:picLocks noChangeAspect="1"/>
          </p:cNvPicPr>
          <p:nvPr/>
        </p:nvPicPr>
        <p:blipFill>
          <a:blip r:embed="rId2"/>
          <a:stretch>
            <a:fillRect/>
          </a:stretch>
        </p:blipFill>
        <p:spPr>
          <a:xfrm>
            <a:off x="0" y="-12037"/>
            <a:ext cx="9144000" cy="1052736"/>
          </a:xfrm>
          <a:prstGeom prst="rect">
            <a:avLst/>
          </a:prstGeom>
        </p:spPr>
      </p:pic>
      <p:pic>
        <p:nvPicPr>
          <p:cNvPr id="5" name="Picture 4">
            <a:extLst>
              <a:ext uri="{FF2B5EF4-FFF2-40B4-BE49-F238E27FC236}">
                <a16:creationId xmlns:a16="http://schemas.microsoft.com/office/drawing/2014/main" id="{49005F64-0110-C108-09DF-2C60FB98FE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48"/>
          <a:stretch/>
        </p:blipFill>
        <p:spPr bwMode="auto">
          <a:xfrm>
            <a:off x="0" y="6381328"/>
            <a:ext cx="9144000" cy="476673"/>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1161B3C6-811B-BB9A-63E1-9A71A55A0465}"/>
              </a:ext>
            </a:extLst>
          </p:cNvPr>
          <p:cNvSpPr txBox="1">
            <a:spLocks/>
          </p:cNvSpPr>
          <p:nvPr/>
        </p:nvSpPr>
        <p:spPr>
          <a:xfrm>
            <a:off x="-108520" y="685223"/>
            <a:ext cx="4536504" cy="7109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3000" b="1">
                <a:effectLst>
                  <a:outerShdw blurRad="38100" dist="38100" dir="2700000" algn="tl">
                    <a:srgbClr val="000000">
                      <a:alpha val="43137"/>
                    </a:srgbClr>
                  </a:outerShdw>
                </a:effectLst>
              </a:rPr>
              <a:t>Hazardous Substances</a:t>
            </a:r>
            <a:endParaRPr lang="en-AU" sz="3000" b="1"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97B7DCA0-AF16-1CBD-C542-9D486A108518}"/>
              </a:ext>
            </a:extLst>
          </p:cNvPr>
          <p:cNvPicPr>
            <a:picLocks noChangeAspect="1"/>
          </p:cNvPicPr>
          <p:nvPr/>
        </p:nvPicPr>
        <p:blipFill>
          <a:blip r:embed="rId4"/>
          <a:stretch>
            <a:fillRect/>
          </a:stretch>
        </p:blipFill>
        <p:spPr>
          <a:xfrm>
            <a:off x="6066606" y="1318644"/>
            <a:ext cx="2609850" cy="1752600"/>
          </a:xfrm>
          <a:prstGeom prst="rect">
            <a:avLst/>
          </a:prstGeom>
        </p:spPr>
      </p:pic>
      <p:pic>
        <p:nvPicPr>
          <p:cNvPr id="9" name="Picture 8">
            <a:extLst>
              <a:ext uri="{FF2B5EF4-FFF2-40B4-BE49-F238E27FC236}">
                <a16:creationId xmlns:a16="http://schemas.microsoft.com/office/drawing/2014/main" id="{1755934B-4EB7-228E-14B6-6AD3B7566893}"/>
              </a:ext>
            </a:extLst>
          </p:cNvPr>
          <p:cNvPicPr>
            <a:picLocks noChangeAspect="1"/>
          </p:cNvPicPr>
          <p:nvPr/>
        </p:nvPicPr>
        <p:blipFill>
          <a:blip r:embed="rId5"/>
          <a:stretch>
            <a:fillRect/>
          </a:stretch>
        </p:blipFill>
        <p:spPr>
          <a:xfrm>
            <a:off x="5952306" y="3429000"/>
            <a:ext cx="2838450" cy="1609725"/>
          </a:xfrm>
          <a:prstGeom prst="rect">
            <a:avLst/>
          </a:prstGeom>
        </p:spPr>
      </p:pic>
      <p:graphicFrame>
        <p:nvGraphicFramePr>
          <p:cNvPr id="13" name="TextBox 6">
            <a:extLst>
              <a:ext uri="{FF2B5EF4-FFF2-40B4-BE49-F238E27FC236}">
                <a16:creationId xmlns:a16="http://schemas.microsoft.com/office/drawing/2014/main" id="{00CD2F34-6450-8E10-BE85-A9AB02E69ECC}"/>
              </a:ext>
            </a:extLst>
          </p:cNvPr>
          <p:cNvGraphicFramePr/>
          <p:nvPr>
            <p:extLst>
              <p:ext uri="{D42A27DB-BD31-4B8C-83A1-F6EECF244321}">
                <p14:modId xmlns:p14="http://schemas.microsoft.com/office/powerpoint/2010/main" val="3646516116"/>
              </p:ext>
            </p:extLst>
          </p:nvPr>
        </p:nvGraphicFramePr>
        <p:xfrm>
          <a:off x="484070" y="1503512"/>
          <a:ext cx="4968552" cy="52332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7683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4A527-C65A-3864-75F2-46F563B7547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2E1A187-AAFC-0963-58FD-55028F6D2C18}"/>
              </a:ext>
            </a:extLst>
          </p:cNvPr>
          <p:cNvPicPr>
            <a:picLocks noChangeAspect="1"/>
          </p:cNvPicPr>
          <p:nvPr/>
        </p:nvPicPr>
        <p:blipFill>
          <a:blip r:embed="rId2"/>
          <a:stretch>
            <a:fillRect/>
          </a:stretch>
        </p:blipFill>
        <p:spPr>
          <a:xfrm>
            <a:off x="0" y="0"/>
            <a:ext cx="9144000" cy="1052736"/>
          </a:xfrm>
          <a:prstGeom prst="rect">
            <a:avLst/>
          </a:prstGeom>
        </p:spPr>
      </p:pic>
      <p:pic>
        <p:nvPicPr>
          <p:cNvPr id="5" name="Picture 4">
            <a:extLst>
              <a:ext uri="{FF2B5EF4-FFF2-40B4-BE49-F238E27FC236}">
                <a16:creationId xmlns:a16="http://schemas.microsoft.com/office/drawing/2014/main" id="{C6578F28-408A-0168-016F-B458245D7E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48"/>
          <a:stretch/>
        </p:blipFill>
        <p:spPr bwMode="auto">
          <a:xfrm>
            <a:off x="0" y="6381328"/>
            <a:ext cx="9144000" cy="476673"/>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D1B67464-216E-342D-E707-F6F921FAA7EA}"/>
              </a:ext>
            </a:extLst>
          </p:cNvPr>
          <p:cNvSpPr txBox="1">
            <a:spLocks/>
          </p:cNvSpPr>
          <p:nvPr/>
        </p:nvSpPr>
        <p:spPr>
          <a:xfrm>
            <a:off x="-396552" y="800379"/>
            <a:ext cx="3577919" cy="9047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3000" dirty="0"/>
              <a:t>Introduction</a:t>
            </a:r>
          </a:p>
        </p:txBody>
      </p:sp>
      <p:graphicFrame>
        <p:nvGraphicFramePr>
          <p:cNvPr id="6" name="TextBox 4">
            <a:extLst>
              <a:ext uri="{FF2B5EF4-FFF2-40B4-BE49-F238E27FC236}">
                <a16:creationId xmlns:a16="http://schemas.microsoft.com/office/drawing/2014/main" id="{8A0DEA8C-F705-7106-715D-980722AA1BBD}"/>
              </a:ext>
            </a:extLst>
          </p:cNvPr>
          <p:cNvGraphicFramePr/>
          <p:nvPr>
            <p:extLst>
              <p:ext uri="{D42A27DB-BD31-4B8C-83A1-F6EECF244321}">
                <p14:modId xmlns:p14="http://schemas.microsoft.com/office/powerpoint/2010/main" val="1368927908"/>
              </p:ext>
            </p:extLst>
          </p:nvPr>
        </p:nvGraphicFramePr>
        <p:xfrm>
          <a:off x="575556" y="4150322"/>
          <a:ext cx="7992888" cy="2683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hlinkClick r:id="rId9"/>
            <a:extLst>
              <a:ext uri="{FF2B5EF4-FFF2-40B4-BE49-F238E27FC236}">
                <a16:creationId xmlns:a16="http://schemas.microsoft.com/office/drawing/2014/main" id="{AE6278F9-B53C-1395-AC4D-BAD14813BA2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26312" y="1252735"/>
            <a:ext cx="4745081" cy="23202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7142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CD213-3C33-1BE9-110C-E571F9D19B9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085B1AB-1EC9-8D20-CEFF-C925FE66EEFC}"/>
              </a:ext>
            </a:extLst>
          </p:cNvPr>
          <p:cNvPicPr>
            <a:picLocks noChangeAspect="1"/>
          </p:cNvPicPr>
          <p:nvPr/>
        </p:nvPicPr>
        <p:blipFill>
          <a:blip r:embed="rId2"/>
          <a:stretch>
            <a:fillRect/>
          </a:stretch>
        </p:blipFill>
        <p:spPr>
          <a:xfrm>
            <a:off x="0" y="-12037"/>
            <a:ext cx="9144000" cy="1052736"/>
          </a:xfrm>
          <a:prstGeom prst="rect">
            <a:avLst/>
          </a:prstGeom>
        </p:spPr>
      </p:pic>
      <p:pic>
        <p:nvPicPr>
          <p:cNvPr id="5" name="Picture 4">
            <a:extLst>
              <a:ext uri="{FF2B5EF4-FFF2-40B4-BE49-F238E27FC236}">
                <a16:creationId xmlns:a16="http://schemas.microsoft.com/office/drawing/2014/main" id="{9382F25F-5973-063F-C806-9FFDAD0682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48"/>
          <a:stretch/>
        </p:blipFill>
        <p:spPr bwMode="auto">
          <a:xfrm>
            <a:off x="0" y="6381328"/>
            <a:ext cx="9144000" cy="476673"/>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97081628-9E5E-066D-A062-75C703A8D46C}"/>
              </a:ext>
            </a:extLst>
          </p:cNvPr>
          <p:cNvSpPr txBox="1">
            <a:spLocks/>
          </p:cNvSpPr>
          <p:nvPr/>
        </p:nvSpPr>
        <p:spPr>
          <a:xfrm>
            <a:off x="457200" y="736623"/>
            <a:ext cx="8229600" cy="6886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3000" dirty="0"/>
              <a:t>Work Health, Safety and Environment Policy</a:t>
            </a:r>
          </a:p>
        </p:txBody>
      </p:sp>
      <p:sp>
        <p:nvSpPr>
          <p:cNvPr id="9" name="TextBox 8">
            <a:extLst>
              <a:ext uri="{FF2B5EF4-FFF2-40B4-BE49-F238E27FC236}">
                <a16:creationId xmlns:a16="http://schemas.microsoft.com/office/drawing/2014/main" id="{A6C091FF-36BA-D8B1-158D-11E1355486E3}"/>
              </a:ext>
            </a:extLst>
          </p:cNvPr>
          <p:cNvSpPr txBox="1"/>
          <p:nvPr/>
        </p:nvSpPr>
        <p:spPr>
          <a:xfrm>
            <a:off x="179512" y="1419056"/>
            <a:ext cx="8784976" cy="5328382"/>
          </a:xfrm>
          <a:prstGeom prst="rect">
            <a:avLst/>
          </a:prstGeom>
          <a:noFill/>
        </p:spPr>
        <p:txBody>
          <a:bodyPr wrap="square">
            <a:spAutoFit/>
          </a:bodyPr>
          <a:lstStyle/>
          <a:p>
            <a:pPr fontAlgn="base">
              <a:lnSpc>
                <a:spcPct val="107000"/>
              </a:lnSpc>
              <a:spcBef>
                <a:spcPts val="600"/>
              </a:spcBef>
              <a:spcAft>
                <a:spcPts val="600"/>
              </a:spcAft>
            </a:pPr>
            <a:r>
              <a:rPr lang="en-AU" sz="11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At Echo Marine Group we are committed to conducting our business in a manner that prevents injury or illness to employees, contractors, customers and the general public.</a:t>
            </a:r>
            <a:endParaRPr lang="en-AU" sz="1100"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a:p>
            <a:pPr algn="just" fontAlgn="base">
              <a:lnSpc>
                <a:spcPts val="1465"/>
              </a:lnSpc>
              <a:spcBef>
                <a:spcPts val="600"/>
              </a:spcBef>
              <a:spcAft>
                <a:spcPts val="600"/>
              </a:spcAft>
            </a:pPr>
            <a:r>
              <a:rPr lang="en-AU" sz="11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We are committed to conducting our business in a manner that minimises adverse environmental impacts which could be caused by our activities.</a:t>
            </a:r>
            <a:endParaRPr lang="en-AU" sz="1100"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a:p>
            <a:pPr marR="45720" algn="just" fontAlgn="base">
              <a:lnSpc>
                <a:spcPts val="1335"/>
              </a:lnSpc>
              <a:spcBef>
                <a:spcPts val="600"/>
              </a:spcBef>
              <a:spcAft>
                <a:spcPts val="600"/>
              </a:spcAft>
            </a:pPr>
            <a:r>
              <a:rPr lang="en-AU" sz="11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The company has established comprehensive Work Health, Safety and Environment Policies which will be implemented through the positive and active participation of all levels of the organisation.</a:t>
            </a:r>
            <a:endParaRPr lang="en-AU" sz="1100"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a:p>
            <a:pPr marR="45720" algn="just" fontAlgn="base">
              <a:lnSpc>
                <a:spcPts val="1335"/>
              </a:lnSpc>
              <a:spcBef>
                <a:spcPts val="1385"/>
              </a:spcBef>
              <a:spcAft>
                <a:spcPts val="800"/>
              </a:spcAft>
            </a:pPr>
            <a:r>
              <a:rPr lang="en-AU" sz="1100" spc="75"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To this end we will:</a:t>
            </a:r>
            <a:endParaRPr lang="en-AU" sz="1100"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a:p>
            <a:pPr marL="342900" marR="45720" lvl="0" indent="-342900" algn="just" fontAlgn="base">
              <a:lnSpc>
                <a:spcPts val="1325"/>
              </a:lnSpc>
              <a:spcBef>
                <a:spcPts val="600"/>
              </a:spcBef>
              <a:spcAft>
                <a:spcPts val="600"/>
              </a:spcAft>
              <a:buFont typeface="Symbol" panose="05050102010706020507" pitchFamily="18" charset="2"/>
              <a:buChar char=""/>
            </a:pPr>
            <a:r>
              <a:rPr lang="en-AU" sz="110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Establish and maintain a WHSE management system that facilitates a structured approach to the management of WHSE risk.</a:t>
            </a:r>
            <a:endParaRPr lang="en-AU" sz="1100"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AU" sz="11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Comply with relevant Legislation, mandatory codes of practice and standards applicable to each country in which we operate.</a:t>
            </a:r>
            <a:endParaRPr lang="en-AU" sz="1100"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a:p>
            <a:pPr marL="342900" marR="45720" lvl="0" indent="-342900" algn="just" fontAlgn="base">
              <a:lnSpc>
                <a:spcPts val="1335"/>
              </a:lnSpc>
              <a:spcBef>
                <a:spcPts val="600"/>
              </a:spcBef>
              <a:spcAft>
                <a:spcPts val="600"/>
              </a:spcAft>
              <a:buFont typeface="Symbol" panose="05050102010706020507" pitchFamily="18" charset="2"/>
              <a:buChar char=""/>
            </a:pPr>
            <a:r>
              <a:rPr lang="en-AU" sz="110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Promote a safety culture that encourages people to actively manage health and safety risk through education, instruction, information and supervision.</a:t>
            </a:r>
            <a:endParaRPr lang="en-AU" sz="1100"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a:p>
            <a:pPr marL="342900" marR="45720" lvl="0" indent="-342900" algn="just" fontAlgn="base">
              <a:lnSpc>
                <a:spcPts val="1335"/>
              </a:lnSpc>
              <a:spcBef>
                <a:spcPts val="600"/>
              </a:spcBef>
              <a:spcAft>
                <a:spcPts val="600"/>
              </a:spcAft>
              <a:buFont typeface="Symbol" panose="05050102010706020507" pitchFamily="18" charset="2"/>
              <a:buChar char=""/>
            </a:pPr>
            <a:r>
              <a:rPr lang="en-AU" sz="110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Clearly define and communicate responsibilities in relation to health and safety to all levels of the organisation.</a:t>
            </a:r>
            <a:endParaRPr lang="en-AU" sz="1100"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a:p>
            <a:pPr marL="342900" marR="45720" lvl="0" indent="-342900" algn="just" fontAlgn="base">
              <a:lnSpc>
                <a:spcPts val="1350"/>
              </a:lnSpc>
              <a:spcBef>
                <a:spcPts val="600"/>
              </a:spcBef>
              <a:spcAft>
                <a:spcPts val="600"/>
              </a:spcAft>
              <a:buFont typeface="Symbol" panose="05050102010706020507" pitchFamily="18" charset="2"/>
              <a:buChar char=""/>
            </a:pPr>
            <a:r>
              <a:rPr lang="en-AU" sz="110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Provide sufficient information, instruction, training and supervision to enable all employees to identify, minimise and manage hazards in the workplace.</a:t>
            </a:r>
            <a:endParaRPr lang="en-AU" sz="1100"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a:p>
            <a:pPr marL="342900" marR="45720" lvl="0" indent="-342900" algn="just" fontAlgn="base">
              <a:lnSpc>
                <a:spcPts val="1345"/>
              </a:lnSpc>
              <a:spcAft>
                <a:spcPts val="600"/>
              </a:spcAft>
              <a:buFont typeface="Symbol" panose="05050102010706020507" pitchFamily="18" charset="2"/>
              <a:buChar char=""/>
            </a:pPr>
            <a:r>
              <a:rPr lang="en-AU" sz="1100" spc="35"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Ensure that incidents and hazards are promptly reported, investigated where appropriate, and control measures are put in place to eliminate the chance of a recurrence.</a:t>
            </a:r>
            <a:endParaRPr lang="en-AU" sz="1100"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a:p>
            <a:pPr>
              <a:spcBef>
                <a:spcPts val="600"/>
              </a:spcBef>
              <a:spcAft>
                <a:spcPts val="600"/>
              </a:spcAft>
            </a:pPr>
            <a:r>
              <a:rPr lang="en-AU" sz="11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Echo Marine Group recognises that the objectives of this policy statement can best be achieved through effective consultation, communication and co-operation between managers, supervisors, employees, contractors and customers - working together to continually improve WHS performance.</a:t>
            </a:r>
            <a:endParaRPr lang="en-AU" sz="1100"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a:p>
            <a:pPr>
              <a:spcBef>
                <a:spcPts val="600"/>
              </a:spcBef>
              <a:spcAft>
                <a:spcPts val="600"/>
              </a:spcAft>
            </a:pPr>
            <a:endParaRPr lang="en-AU" sz="1100" dirty="0">
              <a:solidFill>
                <a:schemeClr val="accent1"/>
              </a:solidFill>
            </a:endParaRPr>
          </a:p>
        </p:txBody>
      </p:sp>
    </p:spTree>
    <p:extLst>
      <p:ext uri="{BB962C8B-B14F-4D97-AF65-F5344CB8AC3E}">
        <p14:creationId xmlns:p14="http://schemas.microsoft.com/office/powerpoint/2010/main" val="399919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AA066-3F38-1E3F-2FB2-656B2C75972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63D0D55-53C8-05E5-2012-10B7956352D4}"/>
              </a:ext>
            </a:extLst>
          </p:cNvPr>
          <p:cNvPicPr>
            <a:picLocks noChangeAspect="1"/>
          </p:cNvPicPr>
          <p:nvPr/>
        </p:nvPicPr>
        <p:blipFill>
          <a:blip r:embed="rId2"/>
          <a:stretch>
            <a:fillRect/>
          </a:stretch>
        </p:blipFill>
        <p:spPr>
          <a:xfrm>
            <a:off x="0" y="-12037"/>
            <a:ext cx="9144000" cy="1052736"/>
          </a:xfrm>
          <a:prstGeom prst="rect">
            <a:avLst/>
          </a:prstGeom>
        </p:spPr>
      </p:pic>
      <p:pic>
        <p:nvPicPr>
          <p:cNvPr id="5" name="Picture 4">
            <a:extLst>
              <a:ext uri="{FF2B5EF4-FFF2-40B4-BE49-F238E27FC236}">
                <a16:creationId xmlns:a16="http://schemas.microsoft.com/office/drawing/2014/main" id="{48EFDC6B-50DD-7885-008F-BE986BA29D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48"/>
          <a:stretch/>
        </p:blipFill>
        <p:spPr bwMode="auto">
          <a:xfrm>
            <a:off x="0" y="6381328"/>
            <a:ext cx="9144000" cy="476673"/>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4C5E7E2F-125B-F97F-C586-F0F8FE34EA64}"/>
              </a:ext>
            </a:extLst>
          </p:cNvPr>
          <p:cNvSpPr txBox="1">
            <a:spLocks/>
          </p:cNvSpPr>
          <p:nvPr/>
        </p:nvSpPr>
        <p:spPr>
          <a:xfrm>
            <a:off x="457200" y="680926"/>
            <a:ext cx="8229600" cy="7195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3000"/>
              <a:t>WHSE and your commitment</a:t>
            </a:r>
            <a:endParaRPr lang="en-AU" sz="3000" dirty="0"/>
          </a:p>
        </p:txBody>
      </p:sp>
      <p:sp>
        <p:nvSpPr>
          <p:cNvPr id="6" name="TextBox 5">
            <a:extLst>
              <a:ext uri="{FF2B5EF4-FFF2-40B4-BE49-F238E27FC236}">
                <a16:creationId xmlns:a16="http://schemas.microsoft.com/office/drawing/2014/main" id="{70E6C643-4D69-3A03-B787-612B91A17A13}"/>
              </a:ext>
            </a:extLst>
          </p:cNvPr>
          <p:cNvSpPr txBox="1"/>
          <p:nvPr/>
        </p:nvSpPr>
        <p:spPr>
          <a:xfrm>
            <a:off x="395536" y="1916832"/>
            <a:ext cx="8424936" cy="1928798"/>
          </a:xfrm>
          <a:prstGeom prst="rect">
            <a:avLst/>
          </a:prstGeom>
          <a:noFill/>
        </p:spPr>
        <p:txBody>
          <a:bodyPr wrap="square">
            <a:spAutoFit/>
          </a:bodyPr>
          <a:lstStyle/>
          <a:p>
            <a:pPr fontAlgn="base">
              <a:lnSpc>
                <a:spcPct val="107000"/>
              </a:lnSpc>
              <a:spcBef>
                <a:spcPts val="600"/>
              </a:spcBef>
              <a:spcAft>
                <a:spcPts val="600"/>
              </a:spcAft>
            </a:pPr>
            <a:r>
              <a:rPr lang="en-AU" sz="12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At Echo Marine Group we </a:t>
            </a:r>
            <a:r>
              <a:rPr lang="en-AU" sz="1200" spc="40" dirty="0">
                <a:solidFill>
                  <a:schemeClr val="accent1"/>
                </a:solidFill>
                <a:latin typeface="Segoe UI" panose="020B0502040204020203" pitchFamily="34" charset="0"/>
                <a:ea typeface="Arial" panose="020B0604020202020204" pitchFamily="34" charset="0"/>
                <a:cs typeface="Segoe UI" panose="020B0502040204020203" pitchFamily="34" charset="0"/>
              </a:rPr>
              <a:t>expect you to  commit to working within our WHSE policies and procedures. Your commitment will be:</a:t>
            </a:r>
          </a:p>
          <a:p>
            <a:pPr marL="285750" indent="-285750" fontAlgn="base">
              <a:lnSpc>
                <a:spcPct val="107000"/>
              </a:lnSpc>
              <a:spcBef>
                <a:spcPts val="600"/>
              </a:spcBef>
              <a:spcAft>
                <a:spcPts val="600"/>
              </a:spcAft>
              <a:buFont typeface="Arial" panose="020B0604020202020204" pitchFamily="34" charset="0"/>
              <a:buChar char="•"/>
            </a:pPr>
            <a:r>
              <a:rPr lang="en-AU" sz="1200" spc="40" dirty="0">
                <a:solidFill>
                  <a:schemeClr val="accent1"/>
                </a:solidFill>
                <a:latin typeface="Segoe UI" panose="020B0502040204020203" pitchFamily="34" charset="0"/>
                <a:cs typeface="Segoe UI" panose="020B0502040204020203" pitchFamily="34" charset="0"/>
              </a:rPr>
              <a:t>To help us continue to do this, we expect a commitment from all people attending our workplace to work safely to these systems.</a:t>
            </a:r>
          </a:p>
          <a:p>
            <a:pPr marL="285750" indent="-285750" fontAlgn="base">
              <a:lnSpc>
                <a:spcPct val="107000"/>
              </a:lnSpc>
              <a:spcBef>
                <a:spcPts val="600"/>
              </a:spcBef>
              <a:spcAft>
                <a:spcPts val="600"/>
              </a:spcAft>
              <a:buFont typeface="Arial" panose="020B0604020202020204" pitchFamily="34" charset="0"/>
              <a:buChar char="•"/>
            </a:pPr>
            <a:r>
              <a:rPr lang="en-AU" sz="1200" spc="40" dirty="0">
                <a:solidFill>
                  <a:schemeClr val="accent1"/>
                </a:solidFill>
                <a:latin typeface="Segoe UI" panose="020B0502040204020203" pitchFamily="34" charset="0"/>
                <a:cs typeface="Segoe UI" panose="020B0502040204020203" pitchFamily="34" charset="0"/>
              </a:rPr>
              <a:t>We expect supervisors to ensure supervision of work tasks and ensuring compliance with these systems.</a:t>
            </a:r>
          </a:p>
          <a:p>
            <a:pPr marL="285750" indent="-285750" fontAlgn="base">
              <a:lnSpc>
                <a:spcPct val="107000"/>
              </a:lnSpc>
              <a:spcBef>
                <a:spcPts val="600"/>
              </a:spcBef>
              <a:spcAft>
                <a:spcPts val="600"/>
              </a:spcAft>
              <a:buFont typeface="Arial" panose="020B0604020202020204" pitchFamily="34" charset="0"/>
              <a:buChar char="•"/>
            </a:pPr>
            <a:r>
              <a:rPr lang="en-AU" sz="1200" spc="40" dirty="0">
                <a:solidFill>
                  <a:schemeClr val="accent1"/>
                </a:solidFill>
                <a:latin typeface="Segoe UI" panose="020B0502040204020203" pitchFamily="34" charset="0"/>
                <a:cs typeface="Segoe UI" panose="020B0502040204020203" pitchFamily="34" charset="0"/>
              </a:rPr>
              <a:t>We expect a commitment from everyone to report all incidents and accidents and assist in investigating these reports. </a:t>
            </a:r>
            <a:endParaRPr lang="en-AU" sz="1200" dirty="0">
              <a:solidFill>
                <a:schemeClr val="accent1"/>
              </a:solidFill>
            </a:endParaRPr>
          </a:p>
        </p:txBody>
      </p:sp>
      <p:pic>
        <p:nvPicPr>
          <p:cNvPr id="10" name="Picture 9">
            <a:extLst>
              <a:ext uri="{FF2B5EF4-FFF2-40B4-BE49-F238E27FC236}">
                <a16:creationId xmlns:a16="http://schemas.microsoft.com/office/drawing/2014/main" id="{C68F5740-8901-AA55-7DB3-B854DFF90F53}"/>
              </a:ext>
            </a:extLst>
          </p:cNvPr>
          <p:cNvPicPr>
            <a:picLocks noChangeAspect="1"/>
          </p:cNvPicPr>
          <p:nvPr/>
        </p:nvPicPr>
        <p:blipFill>
          <a:blip r:embed="rId4"/>
          <a:stretch>
            <a:fillRect/>
          </a:stretch>
        </p:blipFill>
        <p:spPr>
          <a:xfrm>
            <a:off x="5362844" y="4020269"/>
            <a:ext cx="1580192" cy="2186417"/>
          </a:xfrm>
          <a:prstGeom prst="rect">
            <a:avLst/>
          </a:prstGeom>
        </p:spPr>
      </p:pic>
      <p:pic>
        <p:nvPicPr>
          <p:cNvPr id="7" name="Picture 6" descr="A blue and white trophy">
            <a:extLst>
              <a:ext uri="{FF2B5EF4-FFF2-40B4-BE49-F238E27FC236}">
                <a16:creationId xmlns:a16="http://schemas.microsoft.com/office/drawing/2014/main" id="{702964DF-FACA-04C4-546B-7D270FE34A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1760" y="4020269"/>
            <a:ext cx="1639813" cy="2186418"/>
          </a:xfrm>
          <a:prstGeom prst="rect">
            <a:avLst/>
          </a:prstGeom>
        </p:spPr>
      </p:pic>
    </p:spTree>
    <p:extLst>
      <p:ext uri="{BB962C8B-B14F-4D97-AF65-F5344CB8AC3E}">
        <p14:creationId xmlns:p14="http://schemas.microsoft.com/office/powerpoint/2010/main" val="1534072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DFD77-1475-134E-4D4F-194EEEAFA38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D60214A-92E3-0B89-E92D-CCCBF2A88AF4}"/>
              </a:ext>
            </a:extLst>
          </p:cNvPr>
          <p:cNvPicPr>
            <a:picLocks noChangeAspect="1"/>
          </p:cNvPicPr>
          <p:nvPr/>
        </p:nvPicPr>
        <p:blipFill>
          <a:blip r:embed="rId2"/>
          <a:stretch>
            <a:fillRect/>
          </a:stretch>
        </p:blipFill>
        <p:spPr>
          <a:xfrm>
            <a:off x="0" y="-12037"/>
            <a:ext cx="9144000" cy="1052736"/>
          </a:xfrm>
          <a:prstGeom prst="rect">
            <a:avLst/>
          </a:prstGeom>
        </p:spPr>
      </p:pic>
      <p:pic>
        <p:nvPicPr>
          <p:cNvPr id="5" name="Picture 4">
            <a:extLst>
              <a:ext uri="{FF2B5EF4-FFF2-40B4-BE49-F238E27FC236}">
                <a16:creationId xmlns:a16="http://schemas.microsoft.com/office/drawing/2014/main" id="{C51F6392-CFAA-68BC-A89D-3D3E960EE2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48"/>
          <a:stretch/>
        </p:blipFill>
        <p:spPr bwMode="auto">
          <a:xfrm>
            <a:off x="0" y="6381328"/>
            <a:ext cx="9144000" cy="476673"/>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DF6148AF-177C-E44B-C7F4-B02336DE7A9D}"/>
              </a:ext>
            </a:extLst>
          </p:cNvPr>
          <p:cNvSpPr txBox="1"/>
          <p:nvPr/>
        </p:nvSpPr>
        <p:spPr>
          <a:xfrm>
            <a:off x="251520" y="1558428"/>
            <a:ext cx="5400600" cy="1658724"/>
          </a:xfrm>
          <a:prstGeom prst="rect">
            <a:avLst/>
          </a:prstGeom>
          <a:noFill/>
        </p:spPr>
        <p:txBody>
          <a:bodyPr wrap="square">
            <a:spAutoFit/>
          </a:bodyPr>
          <a:lstStyle/>
          <a:p>
            <a:pPr>
              <a:lnSpc>
                <a:spcPct val="107000"/>
              </a:lnSpc>
              <a:spcAft>
                <a:spcPts val="800"/>
              </a:spcAft>
            </a:pPr>
            <a:r>
              <a:rPr lang="en-AU" sz="12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All employees and contractors shall abide by the provisions of the Echo Marine Group Drugs &amp; Alcohol Policy and adhere to the Drugs &amp; Alcohol Procedure and its codes of behaviour that support the policy. Failure to do so may result in termination of your employment or contract. Echo Marine Group reserves the right to undertake drug and alcohol testing for employees or contractors on a random or with cause basis. This policy is displayed on the safety notice board at the mezzanine entry.</a:t>
            </a:r>
            <a:endParaRPr lang="en-AU" sz="1200"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252C1336-44AA-67AB-EF84-57371860D301}"/>
              </a:ext>
            </a:extLst>
          </p:cNvPr>
          <p:cNvSpPr txBox="1">
            <a:spLocks/>
          </p:cNvSpPr>
          <p:nvPr/>
        </p:nvSpPr>
        <p:spPr>
          <a:xfrm>
            <a:off x="107505" y="725774"/>
            <a:ext cx="3312367" cy="7109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3000" b="1" dirty="0">
                <a:effectLst>
                  <a:outerShdw blurRad="38100" dist="38100" dir="2700000" algn="tl">
                    <a:srgbClr val="000000">
                      <a:alpha val="43137"/>
                    </a:srgbClr>
                  </a:outerShdw>
                </a:effectLst>
              </a:rPr>
              <a:t>Drugs and Alcohol</a:t>
            </a:r>
          </a:p>
        </p:txBody>
      </p:sp>
      <p:pic>
        <p:nvPicPr>
          <p:cNvPr id="7" name="Picture 6">
            <a:extLst>
              <a:ext uri="{FF2B5EF4-FFF2-40B4-BE49-F238E27FC236}">
                <a16:creationId xmlns:a16="http://schemas.microsoft.com/office/drawing/2014/main" id="{5655F529-B7A8-3857-3EAC-0B3C520ECF78}"/>
              </a:ext>
            </a:extLst>
          </p:cNvPr>
          <p:cNvPicPr>
            <a:picLocks noChangeAspect="1"/>
          </p:cNvPicPr>
          <p:nvPr/>
        </p:nvPicPr>
        <p:blipFill>
          <a:blip r:embed="rId4"/>
          <a:stretch>
            <a:fillRect/>
          </a:stretch>
        </p:blipFill>
        <p:spPr>
          <a:xfrm>
            <a:off x="6150359" y="1115817"/>
            <a:ext cx="2742121" cy="2742121"/>
          </a:xfrm>
          <a:prstGeom prst="rect">
            <a:avLst/>
          </a:prstGeom>
        </p:spPr>
      </p:pic>
      <p:pic>
        <p:nvPicPr>
          <p:cNvPr id="9" name="Picture 8">
            <a:extLst>
              <a:ext uri="{FF2B5EF4-FFF2-40B4-BE49-F238E27FC236}">
                <a16:creationId xmlns:a16="http://schemas.microsoft.com/office/drawing/2014/main" id="{EB703FD0-F850-8BC2-3A24-E9D86115DF14}"/>
              </a:ext>
            </a:extLst>
          </p:cNvPr>
          <p:cNvPicPr>
            <a:picLocks noChangeAspect="1"/>
          </p:cNvPicPr>
          <p:nvPr/>
        </p:nvPicPr>
        <p:blipFill>
          <a:blip r:embed="rId5"/>
          <a:stretch>
            <a:fillRect/>
          </a:stretch>
        </p:blipFill>
        <p:spPr>
          <a:xfrm>
            <a:off x="7346160" y="3933056"/>
            <a:ext cx="1322090" cy="1322090"/>
          </a:xfrm>
          <a:prstGeom prst="rect">
            <a:avLst/>
          </a:prstGeom>
        </p:spPr>
      </p:pic>
      <p:sp>
        <p:nvSpPr>
          <p:cNvPr id="11" name="TextBox 10">
            <a:extLst>
              <a:ext uri="{FF2B5EF4-FFF2-40B4-BE49-F238E27FC236}">
                <a16:creationId xmlns:a16="http://schemas.microsoft.com/office/drawing/2014/main" id="{1419151A-3955-8313-9B27-6B7C49E1A5CD}"/>
              </a:ext>
            </a:extLst>
          </p:cNvPr>
          <p:cNvSpPr txBox="1"/>
          <p:nvPr/>
        </p:nvSpPr>
        <p:spPr>
          <a:xfrm>
            <a:off x="251520" y="3454290"/>
            <a:ext cx="6733062" cy="553998"/>
          </a:xfrm>
          <a:prstGeom prst="rect">
            <a:avLst/>
          </a:prstGeom>
          <a:noFill/>
        </p:spPr>
        <p:txBody>
          <a:bodyPr wrap="square" rtlCol="0">
            <a:spAutoFit/>
          </a:bodyPr>
          <a:lstStyle/>
          <a:p>
            <a:r>
              <a:rPr lang="en-AU" sz="3000" b="1" dirty="0">
                <a:effectLst>
                  <a:outerShdw blurRad="38100" dist="38100" dir="2700000" algn="tl">
                    <a:srgbClr val="000000">
                      <a:alpha val="43137"/>
                    </a:srgbClr>
                  </a:outerShdw>
                </a:effectLst>
                <a:latin typeface="+mj-lt"/>
              </a:rPr>
              <a:t>Smoke Free Work Environment</a:t>
            </a:r>
          </a:p>
        </p:txBody>
      </p:sp>
      <p:sp>
        <p:nvSpPr>
          <p:cNvPr id="13" name="TextBox 12">
            <a:extLst>
              <a:ext uri="{FF2B5EF4-FFF2-40B4-BE49-F238E27FC236}">
                <a16:creationId xmlns:a16="http://schemas.microsoft.com/office/drawing/2014/main" id="{94447E60-F74D-76B3-D9EB-0AB30801AAE2}"/>
              </a:ext>
            </a:extLst>
          </p:cNvPr>
          <p:cNvSpPr txBox="1"/>
          <p:nvPr/>
        </p:nvSpPr>
        <p:spPr>
          <a:xfrm>
            <a:off x="245890" y="4180764"/>
            <a:ext cx="7100270" cy="971804"/>
          </a:xfrm>
          <a:prstGeom prst="rect">
            <a:avLst/>
          </a:prstGeom>
          <a:noFill/>
        </p:spPr>
        <p:txBody>
          <a:bodyPr wrap="square">
            <a:spAutoFit/>
          </a:bodyPr>
          <a:lstStyle/>
          <a:p>
            <a:pPr marL="228600" indent="-228600" algn="just" eaLnBrk="0" fontAlgn="base" hangingPunct="0">
              <a:lnSpc>
                <a:spcPct val="107000"/>
              </a:lnSpc>
              <a:spcBef>
                <a:spcPts val="800"/>
              </a:spcBef>
              <a:spcAft>
                <a:spcPts val="0"/>
              </a:spcAft>
            </a:pPr>
            <a:r>
              <a:rPr lang="en-AU" sz="1200" spc="40" dirty="0">
                <a:solidFill>
                  <a:schemeClr val="accent1"/>
                </a:solidFill>
                <a:effectLst/>
                <a:latin typeface="Segoe UI" panose="020B0502040204020203" pitchFamily="34" charset="0"/>
                <a:ea typeface="Arial" panose="020B0604020202020204" pitchFamily="34" charset="0"/>
              </a:rPr>
              <a:t>Echo Marine Group is a non-smoking workplace. </a:t>
            </a:r>
            <a:endParaRPr lang="en-AU" sz="1200" dirty="0">
              <a:solidFill>
                <a:schemeClr val="accent1"/>
              </a:solidFill>
              <a:effectLst/>
              <a:latin typeface="Times New Roman" panose="02020603050405020304" pitchFamily="18" charset="0"/>
              <a:ea typeface="Times New Roman" panose="02020603050405020304" pitchFamily="18" charset="0"/>
            </a:endParaRPr>
          </a:p>
          <a:p>
            <a:pPr algn="just" eaLnBrk="0" fontAlgn="base" hangingPunct="0">
              <a:lnSpc>
                <a:spcPct val="107000"/>
              </a:lnSpc>
              <a:spcBef>
                <a:spcPts val="800"/>
              </a:spcBef>
            </a:pPr>
            <a:r>
              <a:rPr lang="en-AU" sz="1200" spc="40" dirty="0">
                <a:solidFill>
                  <a:schemeClr val="accent1"/>
                </a:solidFill>
                <a:effectLst/>
                <a:latin typeface="Segoe UI" panose="020B0502040204020203" pitchFamily="34" charset="0"/>
                <a:ea typeface="Arial" panose="020B0604020202020204" pitchFamily="34" charset="0"/>
              </a:rPr>
              <a:t>There will be no smoking, including vaping, on the vessel, Jetty, or within AMC and Echo Marine Groups leased areas, as well as no smoking anywhere on site except in the designated signposted smoking area, located on the lawn far south side of the main entrance. </a:t>
            </a:r>
            <a:endParaRPr lang="en-AU" sz="1200" dirty="0">
              <a:solidFill>
                <a:schemeClr val="accent1"/>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766D49A3-B94A-48DC-3462-CAABD6633820}"/>
              </a:ext>
            </a:extLst>
          </p:cNvPr>
          <p:cNvSpPr txBox="1"/>
          <p:nvPr/>
        </p:nvSpPr>
        <p:spPr>
          <a:xfrm>
            <a:off x="320713" y="5285978"/>
            <a:ext cx="5262214" cy="553998"/>
          </a:xfrm>
          <a:prstGeom prst="rect">
            <a:avLst/>
          </a:prstGeom>
          <a:noFill/>
        </p:spPr>
        <p:txBody>
          <a:bodyPr wrap="square">
            <a:spAutoFit/>
          </a:bodyPr>
          <a:lstStyle/>
          <a:p>
            <a:r>
              <a:rPr lang="en-AU" sz="3000" b="1" dirty="0">
                <a:effectLst>
                  <a:outerShdw blurRad="38100" dist="38100" dir="2700000" algn="tl">
                    <a:srgbClr val="000000">
                      <a:alpha val="43137"/>
                    </a:srgbClr>
                  </a:outerShdw>
                </a:effectLst>
              </a:rPr>
              <a:t>Policies</a:t>
            </a:r>
          </a:p>
        </p:txBody>
      </p:sp>
      <p:sp>
        <p:nvSpPr>
          <p:cNvPr id="15" name="TextBox 14">
            <a:extLst>
              <a:ext uri="{FF2B5EF4-FFF2-40B4-BE49-F238E27FC236}">
                <a16:creationId xmlns:a16="http://schemas.microsoft.com/office/drawing/2014/main" id="{4EF6DF22-CB92-2C74-554E-E141DB32FC5F}"/>
              </a:ext>
            </a:extLst>
          </p:cNvPr>
          <p:cNvSpPr txBox="1"/>
          <p:nvPr/>
        </p:nvSpPr>
        <p:spPr>
          <a:xfrm>
            <a:off x="291874" y="5815938"/>
            <a:ext cx="7100270" cy="276358"/>
          </a:xfrm>
          <a:prstGeom prst="rect">
            <a:avLst/>
          </a:prstGeom>
          <a:noFill/>
        </p:spPr>
        <p:txBody>
          <a:bodyPr wrap="square">
            <a:spAutoFit/>
          </a:bodyPr>
          <a:lstStyle/>
          <a:p>
            <a:pPr marL="228600" indent="-228600" algn="just" eaLnBrk="0" fontAlgn="base" hangingPunct="0">
              <a:lnSpc>
                <a:spcPct val="107000"/>
              </a:lnSpc>
              <a:spcBef>
                <a:spcPts val="800"/>
              </a:spcBef>
              <a:spcAft>
                <a:spcPts val="0"/>
              </a:spcAft>
            </a:pPr>
            <a:r>
              <a:rPr lang="en-AU" sz="1200" spc="40" dirty="0">
                <a:solidFill>
                  <a:schemeClr val="accent1"/>
                </a:solidFill>
                <a:effectLst/>
                <a:latin typeface="Segoe UI" panose="020B0502040204020203" pitchFamily="34" charset="0"/>
                <a:ea typeface="Arial" panose="020B0604020202020204" pitchFamily="34" charset="0"/>
              </a:rPr>
              <a:t>All policies are displayed on the Safety Notice Board in the Mezzanine level entrance.</a:t>
            </a:r>
            <a:endParaRPr lang="en-AU" sz="1200" dirty="0">
              <a:solidFill>
                <a:schemeClr val="accent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735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96B53-24F9-31AB-F8CC-3F429BB8CDC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234737A-E3A4-42D8-2ADE-0662867CF987}"/>
              </a:ext>
            </a:extLst>
          </p:cNvPr>
          <p:cNvPicPr>
            <a:picLocks noChangeAspect="1"/>
          </p:cNvPicPr>
          <p:nvPr/>
        </p:nvPicPr>
        <p:blipFill>
          <a:blip r:embed="rId2"/>
          <a:stretch>
            <a:fillRect/>
          </a:stretch>
        </p:blipFill>
        <p:spPr>
          <a:xfrm>
            <a:off x="0" y="-12037"/>
            <a:ext cx="9144000" cy="1052736"/>
          </a:xfrm>
          <a:prstGeom prst="rect">
            <a:avLst/>
          </a:prstGeom>
        </p:spPr>
      </p:pic>
      <p:pic>
        <p:nvPicPr>
          <p:cNvPr id="5" name="Picture 4">
            <a:extLst>
              <a:ext uri="{FF2B5EF4-FFF2-40B4-BE49-F238E27FC236}">
                <a16:creationId xmlns:a16="http://schemas.microsoft.com/office/drawing/2014/main" id="{669EE91F-D2B5-6232-6342-B6EE15C439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48"/>
          <a:stretch/>
        </p:blipFill>
        <p:spPr bwMode="auto">
          <a:xfrm>
            <a:off x="0" y="6381328"/>
            <a:ext cx="9144000" cy="476673"/>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7221BFD5-EF31-39A8-9265-7A1E9F3CEA91}"/>
              </a:ext>
            </a:extLst>
          </p:cNvPr>
          <p:cNvSpPr txBox="1"/>
          <p:nvPr/>
        </p:nvSpPr>
        <p:spPr>
          <a:xfrm>
            <a:off x="251520" y="1558428"/>
            <a:ext cx="5400600" cy="3416320"/>
          </a:xfrm>
          <a:prstGeom prst="rect">
            <a:avLst/>
          </a:prstGeom>
          <a:noFill/>
        </p:spPr>
        <p:txBody>
          <a:bodyPr wrap="square">
            <a:spAutoFit/>
          </a:bodyPr>
          <a:lstStyle/>
          <a:p>
            <a:pPr>
              <a:spcBef>
                <a:spcPts val="600"/>
              </a:spcBef>
              <a:spcAft>
                <a:spcPts val="600"/>
              </a:spcAft>
            </a:pPr>
            <a:r>
              <a:rPr lang="en-AU" sz="1200" spc="90" dirty="0">
                <a:solidFill>
                  <a:schemeClr val="accent1"/>
                </a:solidFill>
                <a:effectLst/>
                <a:latin typeface="Segoe UI" panose="020B0502040204020203" pitchFamily="34" charset="0"/>
                <a:ea typeface="Arial" panose="020B0604020202020204" pitchFamily="34" charset="0"/>
              </a:rPr>
              <a:t>Echo Marine Group does not tolerate harassment, sexual harassment, bullying, sex-based harassment, bullying or conduct which creates a hostile work environment. You must familiarise yourself, and comply with, the Echo Marine Group Sexual Harassment and Bullying Policy. </a:t>
            </a:r>
          </a:p>
          <a:p>
            <a:pPr>
              <a:spcBef>
                <a:spcPts val="600"/>
              </a:spcBef>
              <a:spcAft>
                <a:spcPts val="600"/>
              </a:spcAft>
            </a:pPr>
            <a:r>
              <a:rPr lang="en-AU" sz="1200" spc="90" dirty="0">
                <a:solidFill>
                  <a:schemeClr val="accent1"/>
                </a:solidFill>
                <a:latin typeface="Segoe UI" panose="020B0502040204020203" pitchFamily="34" charset="0"/>
                <a:ea typeface="Arial" panose="020B0604020202020204" pitchFamily="34" charset="0"/>
              </a:rPr>
              <a:t>Any behaviour that involves violence, for example physical assault or the threat of physical assault, will be reported to the police. </a:t>
            </a:r>
          </a:p>
          <a:p>
            <a:pPr>
              <a:spcBef>
                <a:spcPts val="600"/>
              </a:spcBef>
              <a:spcAft>
                <a:spcPts val="600"/>
              </a:spcAft>
            </a:pPr>
            <a:r>
              <a:rPr lang="en-AU" sz="1200" spc="90" dirty="0">
                <a:solidFill>
                  <a:schemeClr val="accent1"/>
                </a:solidFill>
                <a:effectLst/>
                <a:latin typeface="Segoe UI" panose="020B0502040204020203" pitchFamily="34" charset="0"/>
                <a:ea typeface="Arial" panose="020B0604020202020204" pitchFamily="34" charset="0"/>
              </a:rPr>
              <a:t>If you </a:t>
            </a:r>
            <a:r>
              <a:rPr lang="en-AU" sz="1200" spc="90" dirty="0">
                <a:solidFill>
                  <a:schemeClr val="accent1"/>
                </a:solidFill>
                <a:latin typeface="Segoe UI" panose="020B0502040204020203" pitchFamily="34" charset="0"/>
                <a:ea typeface="Arial" panose="020B0604020202020204" pitchFamily="34" charset="0"/>
              </a:rPr>
              <a:t>would like to raise a concern for yourself or anyone else in the workplace you can talk to:</a:t>
            </a:r>
          </a:p>
          <a:p>
            <a:pPr marL="285750" indent="-285750">
              <a:spcBef>
                <a:spcPts val="600"/>
              </a:spcBef>
              <a:spcAft>
                <a:spcPts val="600"/>
              </a:spcAft>
              <a:buFont typeface="Arial" panose="020B0604020202020204" pitchFamily="34" charset="0"/>
              <a:buChar char="•"/>
            </a:pPr>
            <a:r>
              <a:rPr lang="en-AU" sz="1200" spc="90" dirty="0">
                <a:solidFill>
                  <a:schemeClr val="accent1"/>
                </a:solidFill>
                <a:effectLst/>
                <a:latin typeface="Segoe UI" panose="020B0502040204020203" pitchFamily="34" charset="0"/>
                <a:ea typeface="Arial" panose="020B0604020202020204" pitchFamily="34" charset="0"/>
              </a:rPr>
              <a:t>Your supervisor</a:t>
            </a:r>
          </a:p>
          <a:p>
            <a:pPr marL="285750" indent="-285750">
              <a:spcBef>
                <a:spcPts val="600"/>
              </a:spcBef>
              <a:spcAft>
                <a:spcPts val="600"/>
              </a:spcAft>
              <a:buFont typeface="Arial" panose="020B0604020202020204" pitchFamily="34" charset="0"/>
              <a:buChar char="•"/>
            </a:pPr>
            <a:r>
              <a:rPr lang="en-AU" sz="1200" spc="90" dirty="0">
                <a:solidFill>
                  <a:schemeClr val="accent1"/>
                </a:solidFill>
                <a:latin typeface="Segoe UI" panose="020B0502040204020203" pitchFamily="34" charset="0"/>
                <a:ea typeface="Arial" panose="020B0604020202020204" pitchFamily="34" charset="0"/>
              </a:rPr>
              <a:t>The HSEQ Advisor</a:t>
            </a:r>
          </a:p>
          <a:p>
            <a:pPr marL="285750" indent="-285750">
              <a:spcBef>
                <a:spcPts val="600"/>
              </a:spcBef>
              <a:spcAft>
                <a:spcPts val="600"/>
              </a:spcAft>
              <a:buFont typeface="Arial" panose="020B0604020202020204" pitchFamily="34" charset="0"/>
              <a:buChar char="•"/>
            </a:pPr>
            <a:r>
              <a:rPr lang="en-AU" sz="1200" spc="90" dirty="0">
                <a:solidFill>
                  <a:schemeClr val="accent1"/>
                </a:solidFill>
                <a:effectLst/>
                <a:latin typeface="Segoe UI" panose="020B0502040204020203" pitchFamily="34" charset="0"/>
                <a:ea typeface="Arial" panose="020B0604020202020204" pitchFamily="34" charset="0"/>
              </a:rPr>
              <a:t>T</a:t>
            </a:r>
            <a:r>
              <a:rPr lang="en-AU" sz="1200" spc="90" dirty="0">
                <a:solidFill>
                  <a:schemeClr val="accent1"/>
                </a:solidFill>
                <a:latin typeface="Segoe UI" panose="020B0502040204020203" pitchFamily="34" charset="0"/>
                <a:ea typeface="Arial" panose="020B0604020202020204" pitchFamily="34" charset="0"/>
              </a:rPr>
              <a:t>he HR Manager</a:t>
            </a:r>
          </a:p>
          <a:p>
            <a:pPr marL="285750" indent="-285750">
              <a:spcBef>
                <a:spcPts val="600"/>
              </a:spcBef>
              <a:spcAft>
                <a:spcPts val="600"/>
              </a:spcAft>
              <a:buFont typeface="Arial" panose="020B0604020202020204" pitchFamily="34" charset="0"/>
              <a:buChar char="•"/>
            </a:pPr>
            <a:r>
              <a:rPr lang="en-AU" sz="1200" spc="90" dirty="0">
                <a:solidFill>
                  <a:schemeClr val="accent1"/>
                </a:solidFill>
                <a:effectLst/>
                <a:latin typeface="Segoe UI" panose="020B0502040204020203" pitchFamily="34" charset="0"/>
                <a:ea typeface="Arial" panose="020B0604020202020204" pitchFamily="34" charset="0"/>
              </a:rPr>
              <a:t>Any Senior Manager you feel com</a:t>
            </a:r>
            <a:r>
              <a:rPr lang="en-AU" sz="1200" spc="90" dirty="0">
                <a:solidFill>
                  <a:schemeClr val="accent1"/>
                </a:solidFill>
                <a:latin typeface="Segoe UI" panose="020B0502040204020203" pitchFamily="34" charset="0"/>
                <a:ea typeface="Arial" panose="020B0604020202020204" pitchFamily="34" charset="0"/>
              </a:rPr>
              <a:t>fortable talking to</a:t>
            </a:r>
            <a:endParaRPr lang="en-AU" sz="1200"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F9545227-5CF2-359E-78ED-C18D62B55C46}"/>
              </a:ext>
            </a:extLst>
          </p:cNvPr>
          <p:cNvSpPr txBox="1">
            <a:spLocks/>
          </p:cNvSpPr>
          <p:nvPr/>
        </p:nvSpPr>
        <p:spPr>
          <a:xfrm>
            <a:off x="107505" y="725774"/>
            <a:ext cx="5184575" cy="7109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3000" b="1" dirty="0">
                <a:effectLst>
                  <a:outerShdw blurRad="38100" dist="38100" dir="2700000" algn="tl">
                    <a:srgbClr val="000000">
                      <a:alpha val="43137"/>
                    </a:srgbClr>
                  </a:outerShdw>
                </a:effectLst>
              </a:rPr>
              <a:t>Bullying and Sexual Harassment</a:t>
            </a:r>
          </a:p>
        </p:txBody>
      </p:sp>
      <p:pic>
        <p:nvPicPr>
          <p:cNvPr id="2" name="Picture 1">
            <a:extLst>
              <a:ext uri="{FF2B5EF4-FFF2-40B4-BE49-F238E27FC236}">
                <a16:creationId xmlns:a16="http://schemas.microsoft.com/office/drawing/2014/main" id="{A96AA0C9-64D2-BF92-25FF-E1F06C1F2E9C}"/>
              </a:ext>
            </a:extLst>
          </p:cNvPr>
          <p:cNvPicPr>
            <a:picLocks noChangeAspect="1"/>
          </p:cNvPicPr>
          <p:nvPr/>
        </p:nvPicPr>
        <p:blipFill>
          <a:blip r:embed="rId4"/>
          <a:stretch>
            <a:fillRect/>
          </a:stretch>
        </p:blipFill>
        <p:spPr>
          <a:xfrm>
            <a:off x="4932040" y="3356992"/>
            <a:ext cx="3391886" cy="2261258"/>
          </a:xfrm>
          <a:prstGeom prst="rect">
            <a:avLst/>
          </a:prstGeom>
        </p:spPr>
      </p:pic>
    </p:spTree>
    <p:extLst>
      <p:ext uri="{BB962C8B-B14F-4D97-AF65-F5344CB8AC3E}">
        <p14:creationId xmlns:p14="http://schemas.microsoft.com/office/powerpoint/2010/main" val="40874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B4A70-E21C-F26B-612F-4A774F1BCED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F84F838-24A2-4F9E-1CE0-1713974EACD5}"/>
              </a:ext>
            </a:extLst>
          </p:cNvPr>
          <p:cNvPicPr>
            <a:picLocks noChangeAspect="1"/>
          </p:cNvPicPr>
          <p:nvPr/>
        </p:nvPicPr>
        <p:blipFill>
          <a:blip r:embed="rId2"/>
          <a:stretch>
            <a:fillRect/>
          </a:stretch>
        </p:blipFill>
        <p:spPr>
          <a:xfrm>
            <a:off x="32048" y="0"/>
            <a:ext cx="9144000" cy="1052736"/>
          </a:xfrm>
          <a:prstGeom prst="rect">
            <a:avLst/>
          </a:prstGeom>
        </p:spPr>
      </p:pic>
      <p:pic>
        <p:nvPicPr>
          <p:cNvPr id="5" name="Picture 4">
            <a:extLst>
              <a:ext uri="{FF2B5EF4-FFF2-40B4-BE49-F238E27FC236}">
                <a16:creationId xmlns:a16="http://schemas.microsoft.com/office/drawing/2014/main" id="{F46476D6-B6B5-5FF5-E865-7CD4A555FF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48"/>
          <a:stretch/>
        </p:blipFill>
        <p:spPr bwMode="auto">
          <a:xfrm>
            <a:off x="0" y="6381328"/>
            <a:ext cx="9144000" cy="476673"/>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E31AFBFC-890B-7CF2-E1C1-06A3DA716F25}"/>
              </a:ext>
            </a:extLst>
          </p:cNvPr>
          <p:cNvSpPr txBox="1">
            <a:spLocks/>
          </p:cNvSpPr>
          <p:nvPr/>
        </p:nvSpPr>
        <p:spPr>
          <a:xfrm>
            <a:off x="0" y="648745"/>
            <a:ext cx="5292588" cy="7200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3000" b="1" dirty="0">
                <a:effectLst>
                  <a:outerShdw blurRad="38100" dist="38100" dir="2700000" algn="tl">
                    <a:srgbClr val="000000">
                      <a:alpha val="43137"/>
                    </a:srgbClr>
                  </a:outerShdw>
                </a:effectLst>
              </a:rPr>
              <a:t>Site Access &amp; Signing In/Out</a:t>
            </a:r>
          </a:p>
        </p:txBody>
      </p:sp>
      <p:sp>
        <p:nvSpPr>
          <p:cNvPr id="9" name="TextBox 8">
            <a:extLst>
              <a:ext uri="{FF2B5EF4-FFF2-40B4-BE49-F238E27FC236}">
                <a16:creationId xmlns:a16="http://schemas.microsoft.com/office/drawing/2014/main" id="{6128FA27-768D-F685-8D6C-6AF217823AC1}"/>
              </a:ext>
            </a:extLst>
          </p:cNvPr>
          <p:cNvSpPr txBox="1"/>
          <p:nvPr/>
        </p:nvSpPr>
        <p:spPr>
          <a:xfrm>
            <a:off x="323528" y="1484784"/>
            <a:ext cx="7092026" cy="863378"/>
          </a:xfrm>
          <a:prstGeom prst="rect">
            <a:avLst/>
          </a:prstGeom>
          <a:noFill/>
        </p:spPr>
        <p:txBody>
          <a:bodyPr wrap="square">
            <a:spAutoFit/>
          </a:bodyPr>
          <a:lstStyle/>
          <a:p>
            <a:pPr>
              <a:lnSpc>
                <a:spcPct val="107000"/>
              </a:lnSpc>
              <a:spcAft>
                <a:spcPts val="800"/>
              </a:spcAft>
            </a:pPr>
            <a:r>
              <a:rPr lang="en-AU" sz="16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Pedestrian access is through the Pedestrian Gate to the Left-Hand side of the main gate next to the security guard’s office. All staff and contractors who will be working on site will require a valid AMC Access Pass.</a:t>
            </a:r>
          </a:p>
        </p:txBody>
      </p:sp>
      <p:sp>
        <p:nvSpPr>
          <p:cNvPr id="11" name="TextBox 10">
            <a:extLst>
              <a:ext uri="{FF2B5EF4-FFF2-40B4-BE49-F238E27FC236}">
                <a16:creationId xmlns:a16="http://schemas.microsoft.com/office/drawing/2014/main" id="{3AEE102D-8481-4AD0-9C34-256D0470D461}"/>
              </a:ext>
            </a:extLst>
          </p:cNvPr>
          <p:cNvSpPr txBox="1"/>
          <p:nvPr/>
        </p:nvSpPr>
        <p:spPr>
          <a:xfrm>
            <a:off x="323528" y="2420888"/>
            <a:ext cx="7092026" cy="3016210"/>
          </a:xfrm>
          <a:prstGeom prst="rect">
            <a:avLst/>
          </a:prstGeom>
          <a:noFill/>
        </p:spPr>
        <p:txBody>
          <a:bodyPr wrap="square">
            <a:spAutoFit/>
          </a:bodyPr>
          <a:lstStyle/>
          <a:p>
            <a:r>
              <a:rPr lang="en-AU" sz="2800" b="1" dirty="0">
                <a:effectLst>
                  <a:outerShdw blurRad="38100" dist="38100" dir="2700000" algn="tl">
                    <a:srgbClr val="000000">
                      <a:alpha val="43137"/>
                    </a:srgbClr>
                  </a:outerShdw>
                </a:effectLst>
              </a:rPr>
              <a:t>EMG Staff</a:t>
            </a:r>
          </a:p>
          <a:p>
            <a:endParaRPr lang="en-AU" sz="1800" dirty="0">
              <a:solidFill>
                <a:schemeClr val="accent1">
                  <a:lumMod val="20000"/>
                  <a:lumOff val="80000"/>
                </a:schemeClr>
              </a:solidFill>
            </a:endParaRPr>
          </a:p>
          <a:p>
            <a:r>
              <a:rPr lang="en-AU" sz="1600" dirty="0">
                <a:solidFill>
                  <a:schemeClr val="accent1"/>
                </a:solidFill>
              </a:rPr>
              <a:t>All staff must clock in at the start of the day and out at the end of the day. If you need to leave the site during lunch for personal appointments, please seek approval from your supervisor and clock out/back in again. </a:t>
            </a:r>
          </a:p>
          <a:p>
            <a:endParaRPr lang="en-AU" sz="1800" dirty="0">
              <a:solidFill>
                <a:schemeClr val="accent1">
                  <a:lumMod val="20000"/>
                  <a:lumOff val="80000"/>
                </a:schemeClr>
              </a:solidFill>
            </a:endParaRPr>
          </a:p>
          <a:p>
            <a:r>
              <a:rPr lang="en-AU" sz="2800" b="1" dirty="0">
                <a:effectLst>
                  <a:outerShdw blurRad="38100" dist="38100" dir="2700000" algn="tl">
                    <a:srgbClr val="000000">
                      <a:alpha val="43137"/>
                    </a:srgbClr>
                  </a:outerShdw>
                </a:effectLst>
              </a:rPr>
              <a:t>Contractors/Visitors</a:t>
            </a:r>
          </a:p>
          <a:p>
            <a:endParaRPr lang="en-AU" sz="1800" dirty="0">
              <a:solidFill>
                <a:schemeClr val="accent1">
                  <a:lumMod val="20000"/>
                  <a:lumOff val="80000"/>
                </a:schemeClr>
              </a:solidFill>
            </a:endParaRPr>
          </a:p>
          <a:p>
            <a:r>
              <a:rPr lang="en-AU" sz="1600" dirty="0">
                <a:solidFill>
                  <a:schemeClr val="accent1"/>
                </a:solidFill>
              </a:rPr>
              <a:t>All contractors must sign in and out each day using the electronic visitor register located at the security gate or register using the signposted QR codes. </a:t>
            </a:r>
          </a:p>
        </p:txBody>
      </p:sp>
    </p:spTree>
    <p:extLst>
      <p:ext uri="{BB962C8B-B14F-4D97-AF65-F5344CB8AC3E}">
        <p14:creationId xmlns:p14="http://schemas.microsoft.com/office/powerpoint/2010/main" val="2008655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E0DAA-1187-B76D-E03B-D2D279086A3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578F52F-CFDA-AB9D-3F0D-708F5C589D14}"/>
              </a:ext>
            </a:extLst>
          </p:cNvPr>
          <p:cNvPicPr>
            <a:picLocks noChangeAspect="1"/>
          </p:cNvPicPr>
          <p:nvPr/>
        </p:nvPicPr>
        <p:blipFill>
          <a:blip r:embed="rId2"/>
          <a:stretch>
            <a:fillRect/>
          </a:stretch>
        </p:blipFill>
        <p:spPr>
          <a:xfrm>
            <a:off x="0" y="-12037"/>
            <a:ext cx="9144000" cy="1052736"/>
          </a:xfrm>
          <a:prstGeom prst="rect">
            <a:avLst/>
          </a:prstGeom>
        </p:spPr>
      </p:pic>
      <p:pic>
        <p:nvPicPr>
          <p:cNvPr id="5" name="Picture 4">
            <a:extLst>
              <a:ext uri="{FF2B5EF4-FFF2-40B4-BE49-F238E27FC236}">
                <a16:creationId xmlns:a16="http://schemas.microsoft.com/office/drawing/2014/main" id="{4033606F-686A-858F-D25C-251B0FED73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48"/>
          <a:stretch/>
        </p:blipFill>
        <p:spPr bwMode="auto">
          <a:xfrm>
            <a:off x="0" y="6381328"/>
            <a:ext cx="9144000" cy="476673"/>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D3205AE9-282F-BB65-59B2-AC91B536F07A}"/>
              </a:ext>
            </a:extLst>
          </p:cNvPr>
          <p:cNvSpPr txBox="1"/>
          <p:nvPr/>
        </p:nvSpPr>
        <p:spPr>
          <a:xfrm>
            <a:off x="251520" y="1558428"/>
            <a:ext cx="7704856" cy="2962158"/>
          </a:xfrm>
          <a:prstGeom prst="rect">
            <a:avLst/>
          </a:prstGeom>
          <a:noFill/>
        </p:spPr>
        <p:txBody>
          <a:bodyPr wrap="square">
            <a:spAutoFit/>
          </a:bodyPr>
          <a:lstStyle/>
          <a:p>
            <a:pPr>
              <a:lnSpc>
                <a:spcPct val="107000"/>
              </a:lnSpc>
              <a:spcAft>
                <a:spcPts val="800"/>
              </a:spcAft>
            </a:pPr>
            <a:r>
              <a:rPr lang="en-AU" sz="1200" b="1"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Fire Emergency</a:t>
            </a:r>
            <a:r>
              <a:rPr lang="en-AU" sz="12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 – Raise the Alarm by yelling “</a:t>
            </a:r>
            <a:r>
              <a:rPr lang="en-AU" sz="1200" b="1" spc="40" dirty="0">
                <a:solidFill>
                  <a:srgbClr val="FF0000"/>
                </a:solidFill>
                <a:effectLst/>
                <a:latin typeface="Segoe UI" panose="020B0502040204020203" pitchFamily="34" charset="0"/>
                <a:ea typeface="Arial" panose="020B0604020202020204" pitchFamily="34" charset="0"/>
                <a:cs typeface="Segoe UI" panose="020B0502040204020203" pitchFamily="34" charset="0"/>
              </a:rPr>
              <a:t>Fire, Fire</a:t>
            </a:r>
            <a:r>
              <a:rPr lang="en-AU" sz="12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 or describe the type of risk or hazard. Attempt to extinguish the fire </a:t>
            </a:r>
            <a:r>
              <a:rPr lang="en-AU" sz="1200" b="1" u="sng"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ONLY IF IT IS SAFE TO DO SO.</a:t>
            </a:r>
            <a:r>
              <a:rPr lang="en-AU" sz="1200" b="1"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 </a:t>
            </a:r>
            <a:r>
              <a:rPr lang="en-AU" sz="12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If evacuation required, proceed to the Emergency Muster Point and await further instructions. Do not attempt to re-enter the workplace unless authorised by the Chief Warden.</a:t>
            </a:r>
          </a:p>
          <a:p>
            <a:pPr fontAlgn="base">
              <a:lnSpc>
                <a:spcPct val="107000"/>
              </a:lnSpc>
              <a:spcAft>
                <a:spcPts val="800"/>
              </a:spcAft>
            </a:pPr>
            <a:endParaRPr lang="en-AU" sz="1200" b="1" spc="40" dirty="0">
              <a:solidFill>
                <a:schemeClr val="accent1"/>
              </a:solidFill>
              <a:latin typeface="Segoe UI" panose="020B0502040204020203" pitchFamily="34" charset="0"/>
              <a:ea typeface="Arial" panose="020B0604020202020204" pitchFamily="34" charset="0"/>
              <a:cs typeface="Segoe UI" panose="020B0502040204020203" pitchFamily="34" charset="0"/>
            </a:endParaRPr>
          </a:p>
          <a:p>
            <a:pPr fontAlgn="base">
              <a:lnSpc>
                <a:spcPct val="107000"/>
              </a:lnSpc>
              <a:spcAft>
                <a:spcPts val="800"/>
              </a:spcAft>
            </a:pPr>
            <a:r>
              <a:rPr lang="en-AU" sz="1200" b="1" spc="40" dirty="0">
                <a:solidFill>
                  <a:schemeClr val="accent1"/>
                </a:solidFill>
                <a:latin typeface="Segoe UI" panose="020B0502040204020203" pitchFamily="34" charset="0"/>
                <a:ea typeface="Arial" panose="020B0604020202020204" pitchFamily="34" charset="0"/>
                <a:cs typeface="Segoe UI" panose="020B0502040204020203" pitchFamily="34" charset="0"/>
              </a:rPr>
              <a:t>Medical Emergency</a:t>
            </a:r>
            <a:r>
              <a:rPr lang="en-AU" sz="1200" spc="40" dirty="0">
                <a:solidFill>
                  <a:schemeClr val="accent1"/>
                </a:solidFill>
                <a:latin typeface="Segoe UI" panose="020B0502040204020203" pitchFamily="34" charset="0"/>
                <a:ea typeface="Arial" panose="020B0604020202020204" pitchFamily="34" charset="0"/>
                <a:cs typeface="Segoe UI" panose="020B0502040204020203" pitchFamily="34" charset="0"/>
              </a:rPr>
              <a:t> - </a:t>
            </a:r>
            <a:r>
              <a:rPr lang="en-AU" sz="12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Raise the alarm yourself or gain the attention of the nearest person and have them raise the alarm with management.</a:t>
            </a:r>
            <a:endParaRPr lang="en-AU" sz="1200"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AU" sz="12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Advise them of your location, the number of people involved and the nature of the emergency.</a:t>
            </a:r>
            <a:endParaRPr lang="en-AU" sz="1200"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AU" sz="12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If safe to do so, render whatever assistance you are able.  Do not attempt to move the injured person unless it is to protect them from further injury.</a:t>
            </a:r>
            <a:endParaRPr lang="en-AU" sz="1200" dirty="0">
              <a:solidFill>
                <a:schemeClr val="accent1"/>
              </a:solidFill>
              <a:effectLst/>
              <a:latin typeface="Segoe UI" panose="020B0502040204020203"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AU" sz="12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Await further instructions and advice. Echo Marine Group will ensure sufficient personnel are trained in First Aid </a:t>
            </a:r>
            <a:r>
              <a:rPr lang="en-AU" sz="1200" spc="40" dirty="0">
                <a:solidFill>
                  <a:schemeClr val="accent1"/>
                </a:solidFill>
                <a:effectLst/>
                <a:latin typeface="Segoe UI" panose="020B0502040204020203" pitchFamily="34" charset="0"/>
                <a:ea typeface="Calibri" panose="020F0502020204030204" pitchFamily="34" charset="0"/>
                <a:cs typeface="Segoe UI" panose="020B0502040204020203" pitchFamily="34" charset="0"/>
              </a:rPr>
              <a:t>and advanced resuscitation. The below symbol identifies the location of the First Aid Station.</a:t>
            </a:r>
            <a:r>
              <a:rPr lang="en-AU" sz="1200" spc="40" dirty="0">
                <a:solidFill>
                  <a:schemeClr val="accent1">
                    <a:lumMod val="20000"/>
                    <a:lumOff val="80000"/>
                  </a:schemeClr>
                </a:solidFill>
                <a:effectLst/>
                <a:latin typeface="Segoe UI" panose="020B0502040204020203" pitchFamily="34" charset="0"/>
                <a:ea typeface="Calibri" panose="020F0502020204030204" pitchFamily="34" charset="0"/>
                <a:cs typeface="Segoe UI" panose="020B0502040204020203" pitchFamily="34" charset="0"/>
              </a:rPr>
              <a:t> </a:t>
            </a:r>
            <a:endParaRPr lang="en-AU" sz="1200" dirty="0">
              <a:solidFill>
                <a:schemeClr val="accent1">
                  <a:lumMod val="20000"/>
                  <a:lumOff val="80000"/>
                </a:schemeClr>
              </a:solidFill>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594C0761-C752-4E95-6DFB-48AF490FBF71}"/>
              </a:ext>
            </a:extLst>
          </p:cNvPr>
          <p:cNvSpPr txBox="1">
            <a:spLocks/>
          </p:cNvSpPr>
          <p:nvPr/>
        </p:nvSpPr>
        <p:spPr>
          <a:xfrm>
            <a:off x="-108520" y="685223"/>
            <a:ext cx="4536504" cy="7109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3000" b="1" dirty="0">
                <a:effectLst>
                  <a:outerShdw blurRad="38100" dist="38100" dir="2700000" algn="tl">
                    <a:srgbClr val="000000">
                      <a:alpha val="43137"/>
                    </a:srgbClr>
                  </a:outerShdw>
                </a:effectLst>
              </a:rPr>
              <a:t>Emergency Procedures</a:t>
            </a:r>
          </a:p>
        </p:txBody>
      </p:sp>
      <p:pic>
        <p:nvPicPr>
          <p:cNvPr id="7" name="Picture 6">
            <a:extLst>
              <a:ext uri="{FF2B5EF4-FFF2-40B4-BE49-F238E27FC236}">
                <a16:creationId xmlns:a16="http://schemas.microsoft.com/office/drawing/2014/main" id="{D2807539-E548-06AD-0595-44410F682D91}"/>
              </a:ext>
            </a:extLst>
          </p:cNvPr>
          <p:cNvPicPr>
            <a:picLocks noChangeAspect="1"/>
          </p:cNvPicPr>
          <p:nvPr/>
        </p:nvPicPr>
        <p:blipFill>
          <a:blip r:embed="rId4"/>
          <a:stretch>
            <a:fillRect/>
          </a:stretch>
        </p:blipFill>
        <p:spPr>
          <a:xfrm>
            <a:off x="6588224" y="5157192"/>
            <a:ext cx="1982655" cy="1045468"/>
          </a:xfrm>
          <a:prstGeom prst="rect">
            <a:avLst/>
          </a:prstGeom>
        </p:spPr>
      </p:pic>
      <p:pic>
        <p:nvPicPr>
          <p:cNvPr id="8" name="Picture 7">
            <a:extLst>
              <a:ext uri="{FF2B5EF4-FFF2-40B4-BE49-F238E27FC236}">
                <a16:creationId xmlns:a16="http://schemas.microsoft.com/office/drawing/2014/main" id="{173FAA63-769D-601B-A958-4B8AA4211BFE}"/>
              </a:ext>
            </a:extLst>
          </p:cNvPr>
          <p:cNvPicPr>
            <a:picLocks noChangeAspect="1"/>
          </p:cNvPicPr>
          <p:nvPr/>
        </p:nvPicPr>
        <p:blipFill>
          <a:blip r:embed="rId5"/>
          <a:stretch>
            <a:fillRect/>
          </a:stretch>
        </p:blipFill>
        <p:spPr>
          <a:xfrm>
            <a:off x="827584" y="5157192"/>
            <a:ext cx="980728" cy="980728"/>
          </a:xfrm>
          <a:prstGeom prst="rect">
            <a:avLst/>
          </a:prstGeom>
        </p:spPr>
      </p:pic>
    </p:spTree>
    <p:extLst>
      <p:ext uri="{BB962C8B-B14F-4D97-AF65-F5344CB8AC3E}">
        <p14:creationId xmlns:p14="http://schemas.microsoft.com/office/powerpoint/2010/main" val="132252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1E3-84FB-414B-E522-AD5AA6CDB14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6E43829-4230-713A-A292-E3E2009329E5}"/>
              </a:ext>
            </a:extLst>
          </p:cNvPr>
          <p:cNvPicPr>
            <a:picLocks noChangeAspect="1"/>
          </p:cNvPicPr>
          <p:nvPr/>
        </p:nvPicPr>
        <p:blipFill>
          <a:blip r:embed="rId2"/>
          <a:stretch>
            <a:fillRect/>
          </a:stretch>
        </p:blipFill>
        <p:spPr>
          <a:xfrm>
            <a:off x="0" y="-12037"/>
            <a:ext cx="9144000" cy="1052736"/>
          </a:xfrm>
          <a:prstGeom prst="rect">
            <a:avLst/>
          </a:prstGeom>
        </p:spPr>
      </p:pic>
      <p:pic>
        <p:nvPicPr>
          <p:cNvPr id="5" name="Picture 4">
            <a:extLst>
              <a:ext uri="{FF2B5EF4-FFF2-40B4-BE49-F238E27FC236}">
                <a16:creationId xmlns:a16="http://schemas.microsoft.com/office/drawing/2014/main" id="{B9D45F39-EA5F-1A97-B7F1-78A89DB3C4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48"/>
          <a:stretch/>
        </p:blipFill>
        <p:spPr bwMode="auto">
          <a:xfrm>
            <a:off x="0" y="6381328"/>
            <a:ext cx="9144000" cy="476673"/>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3ED81D83-D52E-2DDD-B508-A011F72C018D}"/>
              </a:ext>
            </a:extLst>
          </p:cNvPr>
          <p:cNvSpPr txBox="1">
            <a:spLocks/>
          </p:cNvSpPr>
          <p:nvPr/>
        </p:nvSpPr>
        <p:spPr>
          <a:xfrm>
            <a:off x="-108520" y="685223"/>
            <a:ext cx="4536504" cy="7109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3000" b="1" dirty="0">
                <a:effectLst>
                  <a:outerShdw blurRad="38100" dist="38100" dir="2700000" algn="tl">
                    <a:srgbClr val="000000">
                      <a:alpha val="43137"/>
                    </a:srgbClr>
                  </a:outerShdw>
                </a:effectLst>
              </a:rPr>
              <a:t>Emergency Evacuation</a:t>
            </a:r>
          </a:p>
        </p:txBody>
      </p:sp>
      <p:sp>
        <p:nvSpPr>
          <p:cNvPr id="2" name="TextBox 1">
            <a:extLst>
              <a:ext uri="{FF2B5EF4-FFF2-40B4-BE49-F238E27FC236}">
                <a16:creationId xmlns:a16="http://schemas.microsoft.com/office/drawing/2014/main" id="{7D2DF39A-AA51-8B3A-621C-6C8752F90B45}"/>
              </a:ext>
            </a:extLst>
          </p:cNvPr>
          <p:cNvSpPr txBox="1"/>
          <p:nvPr/>
        </p:nvSpPr>
        <p:spPr>
          <a:xfrm>
            <a:off x="251520" y="1341576"/>
            <a:ext cx="7992888" cy="1051122"/>
          </a:xfrm>
          <a:prstGeom prst="rect">
            <a:avLst/>
          </a:prstGeom>
          <a:noFill/>
        </p:spPr>
        <p:txBody>
          <a:bodyPr wrap="square" rtlCol="0">
            <a:spAutoFit/>
          </a:bodyPr>
          <a:lstStyle/>
          <a:p>
            <a:pPr>
              <a:lnSpc>
                <a:spcPct val="107000"/>
              </a:lnSpc>
              <a:spcAft>
                <a:spcPts val="800"/>
              </a:spcAft>
            </a:pPr>
            <a:r>
              <a:rPr lang="en-AU" sz="1600" b="1"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rPr>
              <a:t>Evacuation muster points are highlighted by green circles in the map below. </a:t>
            </a:r>
            <a:endParaRPr lang="en-AU" sz="1600" spc="40" dirty="0">
              <a:solidFill>
                <a:schemeClr val="accent1"/>
              </a:solidFill>
              <a:effectLst/>
              <a:latin typeface="Segoe UI" panose="020B0502040204020203" pitchFamily="34" charset="0"/>
              <a:ea typeface="Arial" panose="020B0604020202020204" pitchFamily="34" charset="0"/>
              <a:cs typeface="Segoe UI" panose="020B0502040204020203" pitchFamily="34" charset="0"/>
            </a:endParaRPr>
          </a:p>
          <a:p>
            <a:pPr>
              <a:lnSpc>
                <a:spcPct val="107000"/>
              </a:lnSpc>
              <a:spcAft>
                <a:spcPts val="800"/>
              </a:spcAft>
            </a:pPr>
            <a:br>
              <a:rPr lang="en-AU" sz="1800" spc="90" dirty="0">
                <a:solidFill>
                  <a:schemeClr val="accent1">
                    <a:lumMod val="20000"/>
                    <a:lumOff val="80000"/>
                  </a:schemeClr>
                </a:solidFill>
                <a:effectLst/>
                <a:latin typeface="Segoe UI" panose="020B0502040204020203" pitchFamily="34" charset="0"/>
                <a:ea typeface="Arial" panose="020B0604020202020204" pitchFamily="34" charset="0"/>
              </a:rPr>
            </a:br>
            <a:endParaRPr lang="en-AU" dirty="0">
              <a:solidFill>
                <a:schemeClr val="accent1">
                  <a:lumMod val="20000"/>
                  <a:lumOff val="80000"/>
                </a:schemeClr>
              </a:solidFill>
            </a:endParaRPr>
          </a:p>
        </p:txBody>
      </p:sp>
      <p:pic>
        <p:nvPicPr>
          <p:cNvPr id="9" name="Picture 8">
            <a:extLst>
              <a:ext uri="{FF2B5EF4-FFF2-40B4-BE49-F238E27FC236}">
                <a16:creationId xmlns:a16="http://schemas.microsoft.com/office/drawing/2014/main" id="{4C803CD3-B6A5-4A33-3236-4EFE03821FE9}"/>
              </a:ext>
            </a:extLst>
          </p:cNvPr>
          <p:cNvPicPr>
            <a:picLocks noChangeAspect="1"/>
          </p:cNvPicPr>
          <p:nvPr/>
        </p:nvPicPr>
        <p:blipFill>
          <a:blip r:embed="rId4"/>
          <a:stretch>
            <a:fillRect/>
          </a:stretch>
        </p:blipFill>
        <p:spPr>
          <a:xfrm>
            <a:off x="1223628" y="1662001"/>
            <a:ext cx="6696744" cy="4708933"/>
          </a:xfrm>
          <a:prstGeom prst="rect">
            <a:avLst/>
          </a:prstGeom>
        </p:spPr>
      </p:pic>
    </p:spTree>
    <p:extLst>
      <p:ext uri="{BB962C8B-B14F-4D97-AF65-F5344CB8AC3E}">
        <p14:creationId xmlns:p14="http://schemas.microsoft.com/office/powerpoint/2010/main" val="207127657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D702CF6-005D-4DBD-A97B-F0C8A1B2B0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1906</Words>
  <Application>Microsoft Office PowerPoint</Application>
  <PresentationFormat>On-screen Show (4:3)</PresentationFormat>
  <Paragraphs>138</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Aptos Display</vt:lpstr>
      <vt:lpstr>Arial</vt:lpstr>
      <vt:lpstr>Calibri</vt:lpstr>
      <vt:lpstr>Segoe UI</vt:lpstr>
      <vt:lpstr>Symbol</vt:lpstr>
      <vt:lpstr>Times New Roman</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2015-04-13T05:00:31Z</dcterms:created>
  <dcterms:modified xsi:type="dcterms:W3CDTF">2025-09-25T07:30:42Z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TC102202129990</vt:lpwstr>
  </property>
</Properties>
</file>